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2"/>
  </p:notesMasterIdLst>
  <p:handoutMasterIdLst>
    <p:handoutMasterId r:id="rId23"/>
  </p:handoutMasterIdLst>
  <p:sldIdLst>
    <p:sldId id="267" r:id="rId2"/>
    <p:sldId id="353" r:id="rId3"/>
    <p:sldId id="354" r:id="rId4"/>
    <p:sldId id="355" r:id="rId5"/>
    <p:sldId id="331" r:id="rId6"/>
    <p:sldId id="337" r:id="rId7"/>
    <p:sldId id="340" r:id="rId8"/>
    <p:sldId id="341" r:id="rId9"/>
    <p:sldId id="342" r:id="rId10"/>
    <p:sldId id="346" r:id="rId11"/>
    <p:sldId id="347" r:id="rId12"/>
    <p:sldId id="343" r:id="rId13"/>
    <p:sldId id="348" r:id="rId14"/>
    <p:sldId id="344" r:id="rId15"/>
    <p:sldId id="350" r:id="rId16"/>
    <p:sldId id="345" r:id="rId17"/>
    <p:sldId id="349" r:id="rId18"/>
    <p:sldId id="332" r:id="rId19"/>
    <p:sldId id="351" r:id="rId20"/>
    <p:sldId id="35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7B0847-0A1A-6D4D-9745-FE0B8B0C68D4}">
          <p14:sldIdLst>
            <p14:sldId id="267"/>
            <p14:sldId id="353"/>
            <p14:sldId id="354"/>
            <p14:sldId id="355"/>
            <p14:sldId id="331"/>
          </p14:sldIdLst>
        </p14:section>
        <p14:section name="Writing Your Own Events" id="{F89D408B-BD7E-B34D-B3BB-457E4A4FD11F}">
          <p14:sldIdLst>
            <p14:sldId id="337"/>
            <p14:sldId id="340"/>
            <p14:sldId id="341"/>
          </p14:sldIdLst>
        </p14:section>
        <p14:section name="The Get-EventLog Cmdlet" id="{EC9A031F-D8B5-204C-A2B7-5C4385804B44}">
          <p14:sldIdLst>
            <p14:sldId id="342"/>
            <p14:sldId id="346"/>
            <p14:sldId id="347"/>
          </p14:sldIdLst>
        </p14:section>
        <p14:section name="Filtering with Get-EventLog" id="{08E19BEF-7591-FC43-A6C0-5F55C50242C8}">
          <p14:sldIdLst>
            <p14:sldId id="343"/>
            <p14:sldId id="348"/>
          </p14:sldIdLst>
        </p14:section>
        <p14:section name="The Get-WinEvent Cmdlet" id="{8C0319FD-AC75-7E4A-A5D3-1FCB6F6063BC}">
          <p14:sldIdLst>
            <p14:sldId id="344"/>
            <p14:sldId id="350"/>
          </p14:sldIdLst>
        </p14:section>
        <p14:section name="Filtering with Get-WinEvent" id="{D75A509A-B0B3-D845-9CD1-744163476909}">
          <p14:sldIdLst>
            <p14:sldId id="345"/>
            <p14:sldId id="349"/>
          </p14:sldIdLst>
        </p14:section>
        <p14:section name="Mini-Project: Building an Event Log Collector" id="{A1444575-86E8-354A-B3CA-DDEF4DB0D483}">
          <p14:sldIdLst>
            <p14:sldId id="332"/>
          </p14:sldIdLst>
        </p14:section>
        <p14:section name="Module Wrap-Up" id="{A0452D1D-661F-F444-AED6-7B9F8D0309B0}">
          <p14:sldIdLst>
            <p14:sldId id="351"/>
            <p14:sldId id="352"/>
          </p14:sldIdLst>
        </p14:section>
      </p14:sectionLst>
    </p:ext>
    <p:ext uri="{EFAFB233-063F-42B5-8137-9DF3F51BA10A}">
      <p15:sldGuideLst xmlns:p15="http://schemas.microsoft.com/office/powerpoint/2012/main">
        <p15:guide id="1" orient="horz" pos="33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15B2A"/>
    <a:srgbClr val="A49DCA"/>
    <a:srgbClr val="000000"/>
    <a:srgbClr val="FFFFFF"/>
    <a:srgbClr val="675BA7"/>
    <a:srgbClr val="2A9FBC"/>
    <a:srgbClr val="A62E5C"/>
    <a:srgbClr val="9BC850"/>
    <a:srgbClr val="9049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81081"/>
  </p:normalViewPr>
  <p:slideViewPr>
    <p:cSldViewPr snapToGrid="0">
      <p:cViewPr varScale="1">
        <p:scale>
          <a:sx n="75" d="100"/>
          <a:sy n="75" d="100"/>
        </p:scale>
        <p:origin x="1432" y="160"/>
      </p:cViewPr>
      <p:guideLst>
        <p:guide orient="horz" pos="3336"/>
        <p:guide pos="3840"/>
      </p:guideLst>
    </p:cSldViewPr>
  </p:slideViewPr>
  <p:notesTextViewPr>
    <p:cViewPr>
      <p:scale>
        <a:sx n="1" d="1"/>
        <a:sy n="1" d="1"/>
      </p:scale>
      <p:origin x="0" y="0"/>
    </p:cViewPr>
  </p:notesText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79110-F89A-2A42-B512-FA65C8962DE3}" type="doc">
      <dgm:prSet loTypeId="urn:microsoft.com/office/officeart/2005/8/layout/chart3" loCatId="" qsTypeId="urn:microsoft.com/office/officeart/2005/8/quickstyle/simple1" qsCatId="simple" csTypeId="urn:microsoft.com/office/officeart/2005/8/colors/accent1_2" csCatId="accent1" phldr="1"/>
      <dgm:spPr/>
    </dgm:pt>
    <dgm:pt modelId="{04883948-C8C5-8241-B33B-EF842265A7C2}">
      <dgm:prSet phldrT="[Text]"/>
      <dgm:spPr/>
      <dgm:t>
        <a:bodyPr/>
        <a:lstStyle/>
        <a:p>
          <a:r>
            <a:rPr lang="en-US" dirty="0"/>
            <a:t>ID</a:t>
          </a:r>
        </a:p>
      </dgm:t>
    </dgm:pt>
    <dgm:pt modelId="{3850D8A7-01A0-AB43-9C14-CC70F6E152D7}" type="parTrans" cxnId="{3F43DBCA-71F7-374D-A0C1-2D578F5FE3ED}">
      <dgm:prSet/>
      <dgm:spPr/>
      <dgm:t>
        <a:bodyPr/>
        <a:lstStyle/>
        <a:p>
          <a:endParaRPr lang="en-US"/>
        </a:p>
      </dgm:t>
    </dgm:pt>
    <dgm:pt modelId="{8788E1A7-E7E3-9E44-8BD4-F84835768AB4}" type="sibTrans" cxnId="{3F43DBCA-71F7-374D-A0C1-2D578F5FE3ED}">
      <dgm:prSet/>
      <dgm:spPr/>
      <dgm:t>
        <a:bodyPr/>
        <a:lstStyle/>
        <a:p>
          <a:endParaRPr lang="en-US"/>
        </a:p>
      </dgm:t>
    </dgm:pt>
    <dgm:pt modelId="{9A8A1F90-2E86-844E-AD62-71873F015B0E}">
      <dgm:prSet phldrT="[Text]"/>
      <dgm:spPr/>
      <dgm:t>
        <a:bodyPr/>
        <a:lstStyle/>
        <a:p>
          <a:r>
            <a:rPr lang="en-US" dirty="0"/>
            <a:t>Category</a:t>
          </a:r>
        </a:p>
      </dgm:t>
    </dgm:pt>
    <dgm:pt modelId="{245150BF-C4C1-644B-89D2-50D0670DFA24}" type="parTrans" cxnId="{8E6F73DB-EF0D-AB4E-B978-0FF81B10051A}">
      <dgm:prSet/>
      <dgm:spPr/>
      <dgm:t>
        <a:bodyPr/>
        <a:lstStyle/>
        <a:p>
          <a:endParaRPr lang="en-US"/>
        </a:p>
      </dgm:t>
    </dgm:pt>
    <dgm:pt modelId="{F3920A7F-D4BD-514A-BB55-CA8AC02622A2}" type="sibTrans" cxnId="{8E6F73DB-EF0D-AB4E-B978-0FF81B10051A}">
      <dgm:prSet/>
      <dgm:spPr/>
      <dgm:t>
        <a:bodyPr/>
        <a:lstStyle/>
        <a:p>
          <a:endParaRPr lang="en-US"/>
        </a:p>
      </dgm:t>
    </dgm:pt>
    <dgm:pt modelId="{46E41404-5BEA-9344-B33D-910521D3477E}">
      <dgm:prSet phldrT="[Text]"/>
      <dgm:spPr/>
      <dgm:t>
        <a:bodyPr/>
        <a:lstStyle/>
        <a:p>
          <a:r>
            <a:rPr lang="en-US" dirty="0"/>
            <a:t>Level</a:t>
          </a:r>
        </a:p>
      </dgm:t>
    </dgm:pt>
    <dgm:pt modelId="{F7F6C1AA-EC51-164D-89DA-A9F20E3E193E}" type="parTrans" cxnId="{024E8A79-7F52-7741-B4C3-6A1441387681}">
      <dgm:prSet/>
      <dgm:spPr/>
      <dgm:t>
        <a:bodyPr/>
        <a:lstStyle/>
        <a:p>
          <a:endParaRPr lang="en-US"/>
        </a:p>
      </dgm:t>
    </dgm:pt>
    <dgm:pt modelId="{3308B1F9-1675-9E41-8FD9-4F3869EDCAD8}" type="sibTrans" cxnId="{024E8A79-7F52-7741-B4C3-6A1441387681}">
      <dgm:prSet/>
      <dgm:spPr/>
      <dgm:t>
        <a:bodyPr/>
        <a:lstStyle/>
        <a:p>
          <a:endParaRPr lang="en-US"/>
        </a:p>
      </dgm:t>
    </dgm:pt>
    <dgm:pt modelId="{3EC3D1E6-93C0-A84D-BD99-F9427B1040DB}">
      <dgm:prSet/>
      <dgm:spPr/>
      <dgm:t>
        <a:bodyPr/>
        <a:lstStyle/>
        <a:p>
          <a:r>
            <a:rPr lang="en-US" dirty="0"/>
            <a:t>Timestamp</a:t>
          </a:r>
        </a:p>
      </dgm:t>
    </dgm:pt>
    <dgm:pt modelId="{CCEE8269-4CAA-6D47-88F8-C2C03BFF6CBD}" type="parTrans" cxnId="{A2914EDE-3B2B-364B-A183-B0FAB9E1B45F}">
      <dgm:prSet/>
      <dgm:spPr/>
      <dgm:t>
        <a:bodyPr/>
        <a:lstStyle/>
        <a:p>
          <a:endParaRPr lang="en-US"/>
        </a:p>
      </dgm:t>
    </dgm:pt>
    <dgm:pt modelId="{2B7712AF-267F-2649-A7CA-FAE29ACF4D54}" type="sibTrans" cxnId="{A2914EDE-3B2B-364B-A183-B0FAB9E1B45F}">
      <dgm:prSet/>
      <dgm:spPr/>
      <dgm:t>
        <a:bodyPr/>
        <a:lstStyle/>
        <a:p>
          <a:endParaRPr lang="en-US"/>
        </a:p>
      </dgm:t>
    </dgm:pt>
    <dgm:pt modelId="{94444E71-9BC5-274B-8A4A-1D2AB886486B}">
      <dgm:prSet/>
      <dgm:spPr/>
      <dgm:t>
        <a:bodyPr/>
        <a:lstStyle/>
        <a:p>
          <a:r>
            <a:rPr lang="en-US" dirty="0"/>
            <a:t>User</a:t>
          </a:r>
        </a:p>
      </dgm:t>
    </dgm:pt>
    <dgm:pt modelId="{7A6E9F66-9566-FA4C-BC5E-088A470605E8}" type="parTrans" cxnId="{E2268E11-123E-A24A-82D1-F4BD9D6A3A72}">
      <dgm:prSet/>
      <dgm:spPr/>
      <dgm:t>
        <a:bodyPr/>
        <a:lstStyle/>
        <a:p>
          <a:endParaRPr lang="en-US"/>
        </a:p>
      </dgm:t>
    </dgm:pt>
    <dgm:pt modelId="{E3393468-4982-864E-BAC1-845C4F1CAD6F}" type="sibTrans" cxnId="{E2268E11-123E-A24A-82D1-F4BD9D6A3A72}">
      <dgm:prSet/>
      <dgm:spPr/>
      <dgm:t>
        <a:bodyPr/>
        <a:lstStyle/>
        <a:p>
          <a:endParaRPr lang="en-US"/>
        </a:p>
      </dgm:t>
    </dgm:pt>
    <dgm:pt modelId="{B3584377-479D-0647-8E40-9EC84F037023}">
      <dgm:prSet/>
      <dgm:spPr/>
      <dgm:t>
        <a:bodyPr/>
        <a:lstStyle/>
        <a:p>
          <a:r>
            <a:rPr lang="en-US" dirty="0"/>
            <a:t>Message</a:t>
          </a:r>
        </a:p>
      </dgm:t>
    </dgm:pt>
    <dgm:pt modelId="{F9B06646-03E8-6345-AE56-F329E70C1E94}" type="parTrans" cxnId="{8DBCF07C-226E-2242-8480-D78B0FC47B95}">
      <dgm:prSet/>
      <dgm:spPr/>
      <dgm:t>
        <a:bodyPr/>
        <a:lstStyle/>
        <a:p>
          <a:endParaRPr lang="en-US"/>
        </a:p>
      </dgm:t>
    </dgm:pt>
    <dgm:pt modelId="{0BE04DF2-1CD1-AF40-A458-EBCA94D037F5}" type="sibTrans" cxnId="{8DBCF07C-226E-2242-8480-D78B0FC47B95}">
      <dgm:prSet/>
      <dgm:spPr/>
      <dgm:t>
        <a:bodyPr/>
        <a:lstStyle/>
        <a:p>
          <a:endParaRPr lang="en-US"/>
        </a:p>
      </dgm:t>
    </dgm:pt>
    <dgm:pt modelId="{6AC0C391-8689-9148-9A95-AFE45E8CE829}" type="pres">
      <dgm:prSet presAssocID="{9B479110-F89A-2A42-B512-FA65C8962DE3}" presName="compositeShape" presStyleCnt="0">
        <dgm:presLayoutVars>
          <dgm:chMax val="7"/>
          <dgm:dir/>
          <dgm:resizeHandles val="exact"/>
        </dgm:presLayoutVars>
      </dgm:prSet>
      <dgm:spPr/>
    </dgm:pt>
    <dgm:pt modelId="{2D01CAFB-6F66-F64E-9872-2F28DB7DBAE1}" type="pres">
      <dgm:prSet presAssocID="{9B479110-F89A-2A42-B512-FA65C8962DE3}" presName="wedge1" presStyleLbl="node1" presStyleIdx="0" presStyleCnt="6" custLinFactNeighborX="-2538" custLinFactNeighborY="5710"/>
      <dgm:spPr/>
    </dgm:pt>
    <dgm:pt modelId="{3B2AFCED-6C3D-1A4E-9785-75B1596AFBEC}" type="pres">
      <dgm:prSet presAssocID="{9B479110-F89A-2A42-B512-FA65C8962DE3}" presName="wedge1Tx" presStyleLbl="node1" presStyleIdx="0" presStyleCnt="6">
        <dgm:presLayoutVars>
          <dgm:chMax val="0"/>
          <dgm:chPref val="0"/>
          <dgm:bulletEnabled val="1"/>
        </dgm:presLayoutVars>
      </dgm:prSet>
      <dgm:spPr/>
    </dgm:pt>
    <dgm:pt modelId="{60381594-EB08-A24E-9649-6987525CC413}" type="pres">
      <dgm:prSet presAssocID="{9B479110-F89A-2A42-B512-FA65C8962DE3}" presName="wedge2" presStyleLbl="node1" presStyleIdx="1" presStyleCnt="6"/>
      <dgm:spPr/>
    </dgm:pt>
    <dgm:pt modelId="{B78D29B0-7FB6-3041-BF6B-76C3CF3D8D31}" type="pres">
      <dgm:prSet presAssocID="{9B479110-F89A-2A42-B512-FA65C8962DE3}" presName="wedge2Tx" presStyleLbl="node1" presStyleIdx="1" presStyleCnt="6">
        <dgm:presLayoutVars>
          <dgm:chMax val="0"/>
          <dgm:chPref val="0"/>
          <dgm:bulletEnabled val="1"/>
        </dgm:presLayoutVars>
      </dgm:prSet>
      <dgm:spPr/>
    </dgm:pt>
    <dgm:pt modelId="{76E51E6B-835D-D745-AB38-3C9C0A4A575B}" type="pres">
      <dgm:prSet presAssocID="{9B479110-F89A-2A42-B512-FA65C8962DE3}" presName="wedge3" presStyleLbl="node1" presStyleIdx="2" presStyleCnt="6"/>
      <dgm:spPr/>
    </dgm:pt>
    <dgm:pt modelId="{A4C2C749-85F9-6B45-B2FC-D17B07A21024}" type="pres">
      <dgm:prSet presAssocID="{9B479110-F89A-2A42-B512-FA65C8962DE3}" presName="wedge3Tx" presStyleLbl="node1" presStyleIdx="2" presStyleCnt="6">
        <dgm:presLayoutVars>
          <dgm:chMax val="0"/>
          <dgm:chPref val="0"/>
          <dgm:bulletEnabled val="1"/>
        </dgm:presLayoutVars>
      </dgm:prSet>
      <dgm:spPr/>
    </dgm:pt>
    <dgm:pt modelId="{72C8FAEC-2706-9646-96A8-3C8E6CFA29AD}" type="pres">
      <dgm:prSet presAssocID="{9B479110-F89A-2A42-B512-FA65C8962DE3}" presName="wedge4" presStyleLbl="node1" presStyleIdx="3" presStyleCnt="6"/>
      <dgm:spPr/>
    </dgm:pt>
    <dgm:pt modelId="{4A48821D-D0C1-414A-8A56-AE56E9BA8E89}" type="pres">
      <dgm:prSet presAssocID="{9B479110-F89A-2A42-B512-FA65C8962DE3}" presName="wedge4Tx" presStyleLbl="node1" presStyleIdx="3" presStyleCnt="6">
        <dgm:presLayoutVars>
          <dgm:chMax val="0"/>
          <dgm:chPref val="0"/>
          <dgm:bulletEnabled val="1"/>
        </dgm:presLayoutVars>
      </dgm:prSet>
      <dgm:spPr/>
    </dgm:pt>
    <dgm:pt modelId="{5C2F9734-B541-654B-8B3B-A1514B9073B4}" type="pres">
      <dgm:prSet presAssocID="{9B479110-F89A-2A42-B512-FA65C8962DE3}" presName="wedge5" presStyleLbl="node1" presStyleIdx="4" presStyleCnt="6"/>
      <dgm:spPr/>
    </dgm:pt>
    <dgm:pt modelId="{E5831B80-5E05-9146-A237-2A10D8C67088}" type="pres">
      <dgm:prSet presAssocID="{9B479110-F89A-2A42-B512-FA65C8962DE3}" presName="wedge5Tx" presStyleLbl="node1" presStyleIdx="4" presStyleCnt="6">
        <dgm:presLayoutVars>
          <dgm:chMax val="0"/>
          <dgm:chPref val="0"/>
          <dgm:bulletEnabled val="1"/>
        </dgm:presLayoutVars>
      </dgm:prSet>
      <dgm:spPr/>
    </dgm:pt>
    <dgm:pt modelId="{B5CB8CD8-78AB-DA4D-A414-3A0C1957669D}" type="pres">
      <dgm:prSet presAssocID="{9B479110-F89A-2A42-B512-FA65C8962DE3}" presName="wedge6" presStyleLbl="node1" presStyleIdx="5" presStyleCnt="6"/>
      <dgm:spPr/>
    </dgm:pt>
    <dgm:pt modelId="{5A428C13-ECA7-114B-BA3E-338341135CE5}" type="pres">
      <dgm:prSet presAssocID="{9B479110-F89A-2A42-B512-FA65C8962DE3}" presName="wedge6Tx" presStyleLbl="node1" presStyleIdx="5" presStyleCnt="6">
        <dgm:presLayoutVars>
          <dgm:chMax val="0"/>
          <dgm:chPref val="0"/>
          <dgm:bulletEnabled val="1"/>
        </dgm:presLayoutVars>
      </dgm:prSet>
      <dgm:spPr/>
    </dgm:pt>
  </dgm:ptLst>
  <dgm:cxnLst>
    <dgm:cxn modelId="{E2F54E06-B26F-1F44-AE2C-CCA3ECFD9354}" type="presOf" srcId="{46E41404-5BEA-9344-B33D-910521D3477E}" destId="{76E51E6B-835D-D745-AB38-3C9C0A4A575B}" srcOrd="0" destOrd="0" presId="urn:microsoft.com/office/officeart/2005/8/layout/chart3"/>
    <dgm:cxn modelId="{E2268E11-123E-A24A-82D1-F4BD9D6A3A72}" srcId="{9B479110-F89A-2A42-B512-FA65C8962DE3}" destId="{94444E71-9BC5-274B-8A4A-1D2AB886486B}" srcOrd="4" destOrd="0" parTransId="{7A6E9F66-9566-FA4C-BC5E-088A470605E8}" sibTransId="{E3393468-4982-864E-BAC1-845C4F1CAD6F}"/>
    <dgm:cxn modelId="{0BBF5C28-8C1A-FB4A-862B-E812311C2479}" type="presOf" srcId="{94444E71-9BC5-274B-8A4A-1D2AB886486B}" destId="{E5831B80-5E05-9146-A237-2A10D8C67088}" srcOrd="1" destOrd="0" presId="urn:microsoft.com/office/officeart/2005/8/layout/chart3"/>
    <dgm:cxn modelId="{AE10F628-360E-504B-B6AC-0C38040D1848}" type="presOf" srcId="{3EC3D1E6-93C0-A84D-BD99-F9427B1040DB}" destId="{4A48821D-D0C1-414A-8A56-AE56E9BA8E89}" srcOrd="1" destOrd="0" presId="urn:microsoft.com/office/officeart/2005/8/layout/chart3"/>
    <dgm:cxn modelId="{7ABBC648-4E3F-CD43-8D43-C0C45077C302}" type="presOf" srcId="{3EC3D1E6-93C0-A84D-BD99-F9427B1040DB}" destId="{72C8FAEC-2706-9646-96A8-3C8E6CFA29AD}" srcOrd="0" destOrd="0" presId="urn:microsoft.com/office/officeart/2005/8/layout/chart3"/>
    <dgm:cxn modelId="{2D38C84B-14B4-DE44-BB8C-BE1E141F2745}" type="presOf" srcId="{9A8A1F90-2E86-844E-AD62-71873F015B0E}" destId="{B78D29B0-7FB6-3041-BF6B-76C3CF3D8D31}" srcOrd="1" destOrd="0" presId="urn:microsoft.com/office/officeart/2005/8/layout/chart3"/>
    <dgm:cxn modelId="{024E8A79-7F52-7741-B4C3-6A1441387681}" srcId="{9B479110-F89A-2A42-B512-FA65C8962DE3}" destId="{46E41404-5BEA-9344-B33D-910521D3477E}" srcOrd="2" destOrd="0" parTransId="{F7F6C1AA-EC51-164D-89DA-A9F20E3E193E}" sibTransId="{3308B1F9-1675-9E41-8FD9-4F3869EDCAD8}"/>
    <dgm:cxn modelId="{8DBCF07C-226E-2242-8480-D78B0FC47B95}" srcId="{9B479110-F89A-2A42-B512-FA65C8962DE3}" destId="{B3584377-479D-0647-8E40-9EC84F037023}" srcOrd="5" destOrd="0" parTransId="{F9B06646-03E8-6345-AE56-F329E70C1E94}" sibTransId="{0BE04DF2-1CD1-AF40-A458-EBCA94D037F5}"/>
    <dgm:cxn modelId="{1E04D881-82EC-9B4C-BA3A-AD7A18DBD112}" type="presOf" srcId="{B3584377-479D-0647-8E40-9EC84F037023}" destId="{5A428C13-ECA7-114B-BA3E-338341135CE5}" srcOrd="1" destOrd="0" presId="urn:microsoft.com/office/officeart/2005/8/layout/chart3"/>
    <dgm:cxn modelId="{7CEC9089-07E2-D240-ABD9-BFFC63A81E10}" type="presOf" srcId="{04883948-C8C5-8241-B33B-EF842265A7C2}" destId="{3B2AFCED-6C3D-1A4E-9785-75B1596AFBEC}" srcOrd="1" destOrd="0" presId="urn:microsoft.com/office/officeart/2005/8/layout/chart3"/>
    <dgm:cxn modelId="{4C4FAFA0-35F5-3A4D-A12B-C40817653A21}" type="presOf" srcId="{9B479110-F89A-2A42-B512-FA65C8962DE3}" destId="{6AC0C391-8689-9148-9A95-AFE45E8CE829}" srcOrd="0" destOrd="0" presId="urn:microsoft.com/office/officeart/2005/8/layout/chart3"/>
    <dgm:cxn modelId="{65E422A4-75D2-B84F-BDE2-0B9D3803621E}" type="presOf" srcId="{94444E71-9BC5-274B-8A4A-1D2AB886486B}" destId="{5C2F9734-B541-654B-8B3B-A1514B9073B4}" srcOrd="0" destOrd="0" presId="urn:microsoft.com/office/officeart/2005/8/layout/chart3"/>
    <dgm:cxn modelId="{2BD88BB9-3C8A-1344-B466-F371CFFB71DF}" type="presOf" srcId="{B3584377-479D-0647-8E40-9EC84F037023}" destId="{B5CB8CD8-78AB-DA4D-A414-3A0C1957669D}" srcOrd="0" destOrd="0" presId="urn:microsoft.com/office/officeart/2005/8/layout/chart3"/>
    <dgm:cxn modelId="{3F43DBCA-71F7-374D-A0C1-2D578F5FE3ED}" srcId="{9B479110-F89A-2A42-B512-FA65C8962DE3}" destId="{04883948-C8C5-8241-B33B-EF842265A7C2}" srcOrd="0" destOrd="0" parTransId="{3850D8A7-01A0-AB43-9C14-CC70F6E152D7}" sibTransId="{8788E1A7-E7E3-9E44-8BD4-F84835768AB4}"/>
    <dgm:cxn modelId="{9A777ECC-44CC-614A-A74A-CEC82B3910D9}" type="presOf" srcId="{04883948-C8C5-8241-B33B-EF842265A7C2}" destId="{2D01CAFB-6F66-F64E-9872-2F28DB7DBAE1}" srcOrd="0" destOrd="0" presId="urn:microsoft.com/office/officeart/2005/8/layout/chart3"/>
    <dgm:cxn modelId="{8E6F73DB-EF0D-AB4E-B978-0FF81B10051A}" srcId="{9B479110-F89A-2A42-B512-FA65C8962DE3}" destId="{9A8A1F90-2E86-844E-AD62-71873F015B0E}" srcOrd="1" destOrd="0" parTransId="{245150BF-C4C1-644B-89D2-50D0670DFA24}" sibTransId="{F3920A7F-D4BD-514A-BB55-CA8AC02622A2}"/>
    <dgm:cxn modelId="{A2914EDE-3B2B-364B-A183-B0FAB9E1B45F}" srcId="{9B479110-F89A-2A42-B512-FA65C8962DE3}" destId="{3EC3D1E6-93C0-A84D-BD99-F9427B1040DB}" srcOrd="3" destOrd="0" parTransId="{CCEE8269-4CAA-6D47-88F8-C2C03BFF6CBD}" sibTransId="{2B7712AF-267F-2649-A7CA-FAE29ACF4D54}"/>
    <dgm:cxn modelId="{EF7898E0-DF42-9146-A229-3528EC7AB930}" type="presOf" srcId="{46E41404-5BEA-9344-B33D-910521D3477E}" destId="{A4C2C749-85F9-6B45-B2FC-D17B07A21024}" srcOrd="1" destOrd="0" presId="urn:microsoft.com/office/officeart/2005/8/layout/chart3"/>
    <dgm:cxn modelId="{D1A8C5F8-9AC8-BD42-9B0E-63D54072B60F}" type="presOf" srcId="{9A8A1F90-2E86-844E-AD62-71873F015B0E}" destId="{60381594-EB08-A24E-9649-6987525CC413}" srcOrd="0" destOrd="0" presId="urn:microsoft.com/office/officeart/2005/8/layout/chart3"/>
    <dgm:cxn modelId="{BC9B9B91-47F4-AF4A-B77D-4C5F9BAE8C8E}" type="presParOf" srcId="{6AC0C391-8689-9148-9A95-AFE45E8CE829}" destId="{2D01CAFB-6F66-F64E-9872-2F28DB7DBAE1}" srcOrd="0" destOrd="0" presId="urn:microsoft.com/office/officeart/2005/8/layout/chart3"/>
    <dgm:cxn modelId="{B378D28B-8170-5D40-A455-3E3D9AB2C7E0}" type="presParOf" srcId="{6AC0C391-8689-9148-9A95-AFE45E8CE829}" destId="{3B2AFCED-6C3D-1A4E-9785-75B1596AFBEC}" srcOrd="1" destOrd="0" presId="urn:microsoft.com/office/officeart/2005/8/layout/chart3"/>
    <dgm:cxn modelId="{9B3489DF-38F6-144C-8218-3585B36C3D26}" type="presParOf" srcId="{6AC0C391-8689-9148-9A95-AFE45E8CE829}" destId="{60381594-EB08-A24E-9649-6987525CC413}" srcOrd="2" destOrd="0" presId="urn:microsoft.com/office/officeart/2005/8/layout/chart3"/>
    <dgm:cxn modelId="{526836D8-3C8E-214E-851D-9E52C98EB945}" type="presParOf" srcId="{6AC0C391-8689-9148-9A95-AFE45E8CE829}" destId="{B78D29B0-7FB6-3041-BF6B-76C3CF3D8D31}" srcOrd="3" destOrd="0" presId="urn:microsoft.com/office/officeart/2005/8/layout/chart3"/>
    <dgm:cxn modelId="{CDDC0283-5CB4-7F4E-9A2B-58654E4152DC}" type="presParOf" srcId="{6AC0C391-8689-9148-9A95-AFE45E8CE829}" destId="{76E51E6B-835D-D745-AB38-3C9C0A4A575B}" srcOrd="4" destOrd="0" presId="urn:microsoft.com/office/officeart/2005/8/layout/chart3"/>
    <dgm:cxn modelId="{35E0F601-4014-B044-B52B-F77C2F4310F5}" type="presParOf" srcId="{6AC0C391-8689-9148-9A95-AFE45E8CE829}" destId="{A4C2C749-85F9-6B45-B2FC-D17B07A21024}" srcOrd="5" destOrd="0" presId="urn:microsoft.com/office/officeart/2005/8/layout/chart3"/>
    <dgm:cxn modelId="{E1860939-DCF0-FF4F-8A48-0CB24F77174E}" type="presParOf" srcId="{6AC0C391-8689-9148-9A95-AFE45E8CE829}" destId="{72C8FAEC-2706-9646-96A8-3C8E6CFA29AD}" srcOrd="6" destOrd="0" presId="urn:microsoft.com/office/officeart/2005/8/layout/chart3"/>
    <dgm:cxn modelId="{6BDC9EC4-F3D0-AC47-9E42-A1AE26330B66}" type="presParOf" srcId="{6AC0C391-8689-9148-9A95-AFE45E8CE829}" destId="{4A48821D-D0C1-414A-8A56-AE56E9BA8E89}" srcOrd="7" destOrd="0" presId="urn:microsoft.com/office/officeart/2005/8/layout/chart3"/>
    <dgm:cxn modelId="{6B66FCE8-797B-1749-9DC6-C6A635C31BE7}" type="presParOf" srcId="{6AC0C391-8689-9148-9A95-AFE45E8CE829}" destId="{5C2F9734-B541-654B-8B3B-A1514B9073B4}" srcOrd="8" destOrd="0" presId="urn:microsoft.com/office/officeart/2005/8/layout/chart3"/>
    <dgm:cxn modelId="{B229AF04-090B-1D48-9EAD-EC0187574D8E}" type="presParOf" srcId="{6AC0C391-8689-9148-9A95-AFE45E8CE829}" destId="{E5831B80-5E05-9146-A237-2A10D8C67088}" srcOrd="9" destOrd="0" presId="urn:microsoft.com/office/officeart/2005/8/layout/chart3"/>
    <dgm:cxn modelId="{538CA1C0-9E44-4C49-AC99-E1E1B0BCC678}" type="presParOf" srcId="{6AC0C391-8689-9148-9A95-AFE45E8CE829}" destId="{B5CB8CD8-78AB-DA4D-A414-3A0C1957669D}" srcOrd="10" destOrd="0" presId="urn:microsoft.com/office/officeart/2005/8/layout/chart3"/>
    <dgm:cxn modelId="{3ADCB32B-D142-B947-A081-F7B5F0457A0A}" type="presParOf" srcId="{6AC0C391-8689-9148-9A95-AFE45E8CE829}" destId="{5A428C13-ECA7-114B-BA3E-338341135CE5}"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1CAFB-6F66-F64E-9872-2F28DB7DBAE1}">
      <dsp:nvSpPr>
        <dsp:cNvPr id="0" name=""/>
        <dsp:cNvSpPr/>
      </dsp:nvSpPr>
      <dsp:spPr>
        <a:xfrm>
          <a:off x="1740371" y="576080"/>
          <a:ext cx="4551680" cy="4551680"/>
        </a:xfrm>
        <a:prstGeom prst="pie">
          <a:avLst>
            <a:gd name="adj1" fmla="val 16200000"/>
            <a:gd name="adj2" fmla="val 19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ID</a:t>
          </a:r>
        </a:p>
      </dsp:txBody>
      <dsp:txXfrm>
        <a:off x="4064979" y="1063760"/>
        <a:ext cx="1327573" cy="975360"/>
      </dsp:txXfrm>
    </dsp:sp>
    <dsp:sp modelId="{60381594-EB08-A24E-9649-6987525CC413}">
      <dsp:nvSpPr>
        <dsp:cNvPr id="0" name=""/>
        <dsp:cNvSpPr/>
      </dsp:nvSpPr>
      <dsp:spPr>
        <a:xfrm>
          <a:off x="1720426" y="550807"/>
          <a:ext cx="4551680" cy="4551680"/>
        </a:xfrm>
        <a:prstGeom prst="pie">
          <a:avLst>
            <a:gd name="adj1" fmla="val 198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Category</a:t>
          </a:r>
        </a:p>
      </dsp:txBody>
      <dsp:txXfrm>
        <a:off x="4836160" y="2366060"/>
        <a:ext cx="1376341" cy="921173"/>
      </dsp:txXfrm>
    </dsp:sp>
    <dsp:sp modelId="{76E51E6B-835D-D745-AB38-3C9C0A4A575B}">
      <dsp:nvSpPr>
        <dsp:cNvPr id="0" name=""/>
        <dsp:cNvSpPr/>
      </dsp:nvSpPr>
      <dsp:spPr>
        <a:xfrm>
          <a:off x="1720426" y="550807"/>
          <a:ext cx="4551680" cy="4551680"/>
        </a:xfrm>
        <a:prstGeom prst="pie">
          <a:avLst>
            <a:gd name="adj1" fmla="val 180000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Level</a:t>
          </a:r>
        </a:p>
      </dsp:txBody>
      <dsp:txXfrm>
        <a:off x="4045034" y="3639447"/>
        <a:ext cx="1327573" cy="975360"/>
      </dsp:txXfrm>
    </dsp:sp>
    <dsp:sp modelId="{72C8FAEC-2706-9646-96A8-3C8E6CFA29AD}">
      <dsp:nvSpPr>
        <dsp:cNvPr id="0" name=""/>
        <dsp:cNvSpPr/>
      </dsp:nvSpPr>
      <dsp:spPr>
        <a:xfrm>
          <a:off x="1720426" y="550807"/>
          <a:ext cx="4551680" cy="4551680"/>
        </a:xfrm>
        <a:prstGeom prst="pie">
          <a:avLst>
            <a:gd name="adj1" fmla="val 54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Timestamp</a:t>
          </a:r>
        </a:p>
      </dsp:txBody>
      <dsp:txXfrm>
        <a:off x="2619925" y="3639447"/>
        <a:ext cx="1327573" cy="975360"/>
      </dsp:txXfrm>
    </dsp:sp>
    <dsp:sp modelId="{5C2F9734-B541-654B-8B3B-A1514B9073B4}">
      <dsp:nvSpPr>
        <dsp:cNvPr id="0" name=""/>
        <dsp:cNvSpPr/>
      </dsp:nvSpPr>
      <dsp:spPr>
        <a:xfrm>
          <a:off x="1720426" y="550807"/>
          <a:ext cx="4551680" cy="4551680"/>
        </a:xfrm>
        <a:prstGeom prst="pie">
          <a:avLst>
            <a:gd name="adj1" fmla="val 9000000"/>
            <a:gd name="adj2" fmla="val 126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User</a:t>
          </a:r>
        </a:p>
      </dsp:txBody>
      <dsp:txXfrm>
        <a:off x="1790869" y="2366060"/>
        <a:ext cx="1376341" cy="921173"/>
      </dsp:txXfrm>
    </dsp:sp>
    <dsp:sp modelId="{B5CB8CD8-78AB-DA4D-A414-3A0C1957669D}">
      <dsp:nvSpPr>
        <dsp:cNvPr id="0" name=""/>
        <dsp:cNvSpPr/>
      </dsp:nvSpPr>
      <dsp:spPr>
        <a:xfrm>
          <a:off x="1720426" y="550807"/>
          <a:ext cx="4551680" cy="4551680"/>
        </a:xfrm>
        <a:prstGeom prst="pie">
          <a:avLst>
            <a:gd name="adj1" fmla="val 126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Message</a:t>
          </a:r>
        </a:p>
      </dsp:txBody>
      <dsp:txXfrm>
        <a:off x="2619925" y="1038487"/>
        <a:ext cx="1327573" cy="97536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2/11/19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event log is a ubiquitous part of ever Windows sysadmins job. I can’t count the number of times I’ve had to go spelunking through logs like I was a cave explorer. Using PowerShell, we’re able to simplify working with the Windows Event log and automate a lot of the drudgery we’re used to clicking through when working with events logs via the typical Event Viewer application.</a:t>
            </a:r>
          </a:p>
        </p:txBody>
      </p:sp>
      <p:sp>
        <p:nvSpPr>
          <p:cNvPr id="4" name="Slide Number Placeholder 3"/>
          <p:cNvSpPr>
            <a:spLocks noGrp="1"/>
          </p:cNvSpPr>
          <p:nvPr>
            <p:ph type="sldNum" sz="quarter" idx="5"/>
          </p:nvPr>
        </p:nvSpPr>
        <p:spPr/>
        <p:txBody>
          <a:bodyPr/>
          <a:lstStyle/>
          <a:p>
            <a:fld id="{1112285D-B62D-0345-9A0E-5D91D31CA9B6}" type="slidenum">
              <a:rPr lang="en-US" smtClean="0"/>
              <a:t>1</a:t>
            </a:fld>
            <a:endParaRPr lang="en-US"/>
          </a:p>
        </p:txBody>
      </p:sp>
    </p:spTree>
    <p:extLst>
      <p:ext uri="{BB962C8B-B14F-4D97-AF65-F5344CB8AC3E}">
        <p14:creationId xmlns:p14="http://schemas.microsoft.com/office/powerpoint/2010/main" val="212895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another demo where we get started using Get-</a:t>
            </a:r>
            <a:r>
              <a:rPr lang="en-US" dirty="0" err="1"/>
              <a:t>EventLog</a:t>
            </a:r>
            <a:r>
              <a:rPr lang="en-US" dirty="0"/>
              <a:t> and check out a few of it’s features.</a:t>
            </a:r>
          </a:p>
        </p:txBody>
      </p:sp>
      <p:sp>
        <p:nvSpPr>
          <p:cNvPr id="4" name="Slide Number Placeholder 3"/>
          <p:cNvSpPr>
            <a:spLocks noGrp="1"/>
          </p:cNvSpPr>
          <p:nvPr>
            <p:ph type="sldNum" sz="quarter" idx="5"/>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30144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to do is check each event by eye if I’m only looking for a certain event. Luckily, Get-</a:t>
            </a:r>
            <a:r>
              <a:rPr lang="en-US" dirty="0" err="1"/>
              <a:t>EventLog</a:t>
            </a:r>
            <a:r>
              <a:rPr lang="en-US" dirty="0"/>
              <a:t> has a lot of filtering capabilities we can use to limit output to only those events we want to see.</a:t>
            </a:r>
          </a:p>
        </p:txBody>
      </p:sp>
      <p:sp>
        <p:nvSpPr>
          <p:cNvPr id="4" name="Slide Number Placeholder 3"/>
          <p:cNvSpPr>
            <a:spLocks noGrp="1"/>
          </p:cNvSpPr>
          <p:nvPr>
            <p:ph type="sldNum" sz="quarter" idx="5"/>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801229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another demo for this lesson and really focus on filtering. In this demo, we’ll cover all of the parameters we have available with Get-</a:t>
            </a:r>
            <a:r>
              <a:rPr lang="en-US" dirty="0" err="1"/>
              <a:t>EventLog</a:t>
            </a:r>
            <a:r>
              <a:rPr lang="en-US" dirty="0"/>
              <a:t> and filter on timestamp, user, category, ID and more.</a:t>
            </a:r>
          </a:p>
        </p:txBody>
      </p:sp>
      <p:sp>
        <p:nvSpPr>
          <p:cNvPr id="4" name="Slide Number Placeholder 3"/>
          <p:cNvSpPr>
            <a:spLocks noGrp="1"/>
          </p:cNvSpPr>
          <p:nvPr>
            <p:ph type="sldNum" sz="quarter" idx="5"/>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254045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saved the best for last! Get-</a:t>
            </a:r>
            <a:r>
              <a:rPr lang="en-US" dirty="0" err="1"/>
              <a:t>WinEvent</a:t>
            </a:r>
            <a:r>
              <a:rPr lang="en-US" dirty="0"/>
              <a:t>. Get-</a:t>
            </a:r>
            <a:r>
              <a:rPr lang="en-US" dirty="0" err="1"/>
              <a:t>WinEvent</a:t>
            </a:r>
            <a:r>
              <a:rPr lang="en-US" dirty="0"/>
              <a:t> is a powerful PowerShell cmdlet but takes a big getting used to. Lucky for you, I’ve went through the pain so you don’t have to!</a:t>
            </a:r>
          </a:p>
        </p:txBody>
      </p:sp>
      <p:sp>
        <p:nvSpPr>
          <p:cNvPr id="4" name="Slide Number Placeholder 3"/>
          <p:cNvSpPr>
            <a:spLocks noGrp="1"/>
          </p:cNvSpPr>
          <p:nvPr>
            <p:ph type="sldNum" sz="quarter" idx="5"/>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3849718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first lesson on Get-</a:t>
            </a:r>
            <a:r>
              <a:rPr lang="en-US" dirty="0" err="1"/>
              <a:t>WinEvent</a:t>
            </a:r>
            <a:r>
              <a:rPr lang="en-US" dirty="0"/>
              <a:t>, we’re going to cover the basics. We’ll query a few event logs, check out how to query remote event logs and just give you a rundown of this command.</a:t>
            </a:r>
          </a:p>
          <a:p>
            <a:endParaRPr lang="en-US" dirty="0"/>
          </a:p>
          <a:p>
            <a:r>
              <a:rPr lang="en-US" dirty="0"/>
              <a:t>** Once you’re acclimated to Get-</a:t>
            </a:r>
            <a:r>
              <a:rPr lang="en-US" dirty="0" err="1"/>
              <a:t>WinEvent</a:t>
            </a:r>
            <a:r>
              <a:rPr lang="en-US" dirty="0"/>
              <a:t>, I’m then going to match it up with Get-</a:t>
            </a:r>
            <a:r>
              <a:rPr lang="en-US" dirty="0" err="1"/>
              <a:t>EventLog</a:t>
            </a:r>
            <a:r>
              <a:rPr lang="en-US" dirty="0"/>
              <a:t>. We’ll cover the various differences in these cmdlets to help you make the choice as to which one will work for you.</a:t>
            </a:r>
          </a:p>
        </p:txBody>
      </p:sp>
      <p:sp>
        <p:nvSpPr>
          <p:cNvPr id="4" name="Slide Number Placeholder 3"/>
          <p:cNvSpPr>
            <a:spLocks noGrp="1"/>
          </p:cNvSpPr>
          <p:nvPr>
            <p:ph type="sldNum" sz="quarter" idx="5"/>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409023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really see what Get-</a:t>
            </a:r>
            <a:r>
              <a:rPr lang="en-US" dirty="0" err="1"/>
              <a:t>WinEvent</a:t>
            </a:r>
            <a:r>
              <a:rPr lang="en-US" dirty="0"/>
              <a:t> can do with it’s filtering abilities! In this lesson, we’re going get a feel for the various filtering parameters Get-</a:t>
            </a:r>
            <a:r>
              <a:rPr lang="en-US" dirty="0" err="1"/>
              <a:t>WinEvent</a:t>
            </a:r>
            <a:r>
              <a:rPr lang="en-US" dirty="0"/>
              <a:t> has and how they’re used.</a:t>
            </a:r>
          </a:p>
        </p:txBody>
      </p:sp>
      <p:sp>
        <p:nvSpPr>
          <p:cNvPr id="4" name="Slide Number Placeholder 3"/>
          <p:cNvSpPr>
            <a:spLocks noGrp="1"/>
          </p:cNvSpPr>
          <p:nvPr>
            <p:ph type="sldNum" sz="quarter" idx="5"/>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18788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enough talk. Let’s see what Get-</a:t>
            </a:r>
            <a:r>
              <a:rPr lang="en-US" dirty="0" err="1"/>
              <a:t>WinEvent</a:t>
            </a:r>
            <a:r>
              <a:rPr lang="en-US" dirty="0"/>
              <a:t> can really do by taking it through it’s paces and seeing just how good it is at filtering events.</a:t>
            </a:r>
          </a:p>
        </p:txBody>
      </p:sp>
      <p:sp>
        <p:nvSpPr>
          <p:cNvPr id="4" name="Slide Number Placeholder 3"/>
          <p:cNvSpPr>
            <a:spLocks noGrp="1"/>
          </p:cNvSpPr>
          <p:nvPr>
            <p:ph type="sldNum" sz="quarter" idx="5"/>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52236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mini-project, we’re going to build an event log collector. This PowerShell function will be able to query many servers with their many event logs against a specific timeframe. Once found, it will then collate all of these events into a CSV giving you an easy way to perform deeper searches if your heart so desires. You never know. Build this tool and ask your boss for a raise after he sees what you can do with it. It never hurts to ask right?</a:t>
            </a:r>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4212742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and end and we’ve reached the end of the road for this module.</a:t>
            </a:r>
          </a:p>
        </p:txBody>
      </p:sp>
      <p:sp>
        <p:nvSpPr>
          <p:cNvPr id="4" name="Slide Number Placeholder 3"/>
          <p:cNvSpPr>
            <a:spLocks noGrp="1"/>
          </p:cNvSpPr>
          <p:nvPr>
            <p:ph type="sldNum" sz="quarter" idx="5"/>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178919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learned anything in this module, I hope you’ve been able to take away these major concepts.</a:t>
            </a:r>
          </a:p>
          <a:p>
            <a:endParaRPr lang="en-US" dirty="0"/>
          </a:p>
          <a:p>
            <a:r>
              <a:rPr lang="en-US" dirty="0"/>
              <a:t>** first is understanding what you’re looking for. I hope you never again blindly dive into the event log without first knowing what you’re looking for</a:t>
            </a:r>
          </a:p>
          <a:p>
            <a:r>
              <a:rPr lang="en-US" dirty="0"/>
              <a:t>** next is writing to the event log. Text logs still have their place but now you have the knowledge to standardize those logs and leverage the power of the Windows event log</a:t>
            </a:r>
          </a:p>
          <a:p>
            <a:r>
              <a:rPr lang="en-US" dirty="0"/>
              <a:t>** Remember to use Get-</a:t>
            </a:r>
            <a:r>
              <a:rPr lang="en-US" dirty="0" err="1"/>
              <a:t>WinEvent</a:t>
            </a:r>
            <a:r>
              <a:rPr lang="en-US" dirty="0"/>
              <a:t> for large queries or queries that require many different criteria. You’ll thank me later when you try to do that with Get-</a:t>
            </a:r>
            <a:r>
              <a:rPr lang="en-US" dirty="0" err="1"/>
              <a:t>EventLog</a:t>
            </a:r>
            <a:endParaRPr lang="en-US" dirty="0"/>
          </a:p>
          <a:p>
            <a:r>
              <a:rPr lang="en-US" dirty="0"/>
              <a:t>** ..and finally, like all good PowerShell professionals, it would behoove you to always filter left and not right. Always use the native filtering capabilities of the commands rather than piping all of that output to the Where-Object command. It’s going to be much faster and </a:t>
            </a:r>
            <a:r>
              <a:rPr lang="en-US"/>
              <a:t>more efficient.</a:t>
            </a:r>
          </a:p>
        </p:txBody>
      </p:sp>
      <p:sp>
        <p:nvSpPr>
          <p:cNvPr id="4" name="Slide Number Placeholder 3"/>
          <p:cNvSpPr>
            <a:spLocks noGrp="1"/>
          </p:cNvSpPr>
          <p:nvPr>
            <p:ph type="sldNum" sz="quarter" idx="5"/>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188571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don’t waste your precious time, it’s important to know if you’re in the right place. This course is primarily aimed at IT professionals, system administrators and the like. It will involve a lot of PowerShell tool-building meaning we’re going to create a lot of reusable PowerShell functions to wrap up things we learned. Finally, this course will help you get on the good side of the security team. The course isn’t specifically mean for full-time IT security personnel but I’m sure you guys can learn a thing or two as well.</a:t>
            </a:r>
          </a:p>
        </p:txBody>
      </p:sp>
      <p:sp>
        <p:nvSpPr>
          <p:cNvPr id="4" name="Slide Number Placeholder 3"/>
          <p:cNvSpPr>
            <a:spLocks noGrp="1"/>
          </p:cNvSpPr>
          <p:nvPr>
            <p:ph type="sldNum" sz="quarter" idx="5"/>
          </p:nvPr>
        </p:nvSpPr>
        <p:spPr/>
        <p:txBody>
          <a:bodyPr/>
          <a:lstStyle/>
          <a:p>
            <a:fld id="{1112285D-B62D-0345-9A0E-5D91D31CA9B6}" type="slidenum">
              <a:rPr lang="en-US" smtClean="0"/>
              <a:t>2</a:t>
            </a:fld>
            <a:endParaRPr lang="en-US"/>
          </a:p>
        </p:txBody>
      </p:sp>
    </p:spTree>
    <p:extLst>
      <p:ext uri="{BB962C8B-B14F-4D97-AF65-F5344CB8AC3E}">
        <p14:creationId xmlns:p14="http://schemas.microsoft.com/office/powerpoint/2010/main" val="68061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system administrator or IT professional, you have a certain number of systems you deal with every day and those systems contain lots of valuable data. </a:t>
            </a:r>
          </a:p>
          <a:p>
            <a:endParaRPr lang="en-US" dirty="0"/>
          </a:p>
          <a:p>
            <a:r>
              <a:rPr lang="en-US" dirty="0"/>
              <a:t>The first place you look when a breach happens is a log. In this course, we’re going to dedicate an entire module to the Windows event log. </a:t>
            </a:r>
          </a:p>
          <a:p>
            <a:endParaRPr lang="en-US" dirty="0"/>
          </a:p>
          <a:p>
            <a:r>
              <a:rPr lang="en-US" dirty="0"/>
              <a:t>Next, we’ll use PowerShell to query and install patches. PowerShell is great for ad-hoc patching.</a:t>
            </a:r>
          </a:p>
          <a:p>
            <a:endParaRPr lang="en-US" dirty="0"/>
          </a:p>
          <a:p>
            <a:r>
              <a:rPr lang="en-US" dirty="0"/>
              <a:t>We’ll then get into the monitoring module where we’ll build some useful tools to monitor the file system through WMI events, group membership monitoring in Active Directory and more.</a:t>
            </a:r>
          </a:p>
          <a:p>
            <a:endParaRPr lang="en-US" dirty="0"/>
          </a:p>
          <a:p>
            <a:r>
              <a:rPr lang="en-US" dirty="0"/>
              <a:t>Finally, we’ll wrap up with how to properly handle sensitive information, most commonly, passwords in your PowerShell scripts.</a:t>
            </a:r>
          </a:p>
          <a:p>
            <a:endParaRPr lang="en-US" dirty="0"/>
          </a:p>
          <a:p>
            <a:r>
              <a:rPr lang="en-US" dirty="0"/>
              <a:t>All in all, we’re going to be doing a lot of reporting...</a:t>
            </a:r>
          </a:p>
          <a:p>
            <a:endParaRPr lang="en-US" dirty="0"/>
          </a:p>
          <a:p>
            <a:r>
              <a:rPr lang="en-US" dirty="0"/>
              <a:t>...and a lot of PowerShell along the way to make it all happen.</a:t>
            </a:r>
          </a:p>
        </p:txBody>
      </p:sp>
      <p:sp>
        <p:nvSpPr>
          <p:cNvPr id="4" name="Slide Number Placeholder 3"/>
          <p:cNvSpPr>
            <a:spLocks noGrp="1"/>
          </p:cNvSpPr>
          <p:nvPr>
            <p:ph type="sldNum" sz="quarter" idx="5"/>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339721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going head-first into the Windows Event log with our PowerShell staff in hand. **This may sound obvious but you would not believe how many times I myself have been started trying to figure out when someone logged on, was locked out or where a worm was trying to spread to by just opening up event viewer and hoping I found something that looked like what I was looking for. It’s important we slow down and first notice what situations actually create particular events in the event log. We’ll start here first.</a:t>
            </a:r>
          </a:p>
          <a:p>
            <a:endParaRPr lang="en-US" dirty="0"/>
          </a:p>
          <a:p>
            <a:r>
              <a:rPr lang="en-US" dirty="0"/>
              <a:t>** Next, we’ll go over how to create your own events in the Windows event log. An event log is a great place to store events that your PowerShell scripts or any custom application needs to record. Using a couple native PowerShell commands, we’ll make it happen.</a:t>
            </a:r>
          </a:p>
          <a:p>
            <a:endParaRPr lang="en-US" dirty="0"/>
          </a:p>
          <a:p>
            <a:r>
              <a:rPr lang="en-US" dirty="0"/>
              <a:t>** Next, we’ll go over how to find events based on all kinds of criteria like timeframe, event ID, user, category and more. You’d be surprised the power that some of these PowerShell cmdlet have when it comes to parsing event logs.</a:t>
            </a:r>
          </a:p>
          <a:p>
            <a:endParaRPr lang="en-US" dirty="0"/>
          </a:p>
          <a:p>
            <a:r>
              <a:rPr lang="en-US" dirty="0"/>
              <a:t>** Finally, we’ll wrap up the module by building an awesome tool that allows us to query hundreds of event logs at once within a particular time frame. This tool or mini-project that I’m calling them will come in handy when, for example, when an event happens around a particular timeframe but you’re not sure where it may have came from.</a:t>
            </a:r>
          </a:p>
        </p:txBody>
      </p:sp>
      <p:sp>
        <p:nvSpPr>
          <p:cNvPr id="4" name="Slide Number Placeholder 3"/>
          <p:cNvSpPr>
            <a:spLocks noGrp="1"/>
          </p:cNvSpPr>
          <p:nvPr>
            <p:ph type="sldNum" sz="quarter" idx="5"/>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108755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event log can be a great place to log custom events on your own. If you have a bunch of PowerShell scripts or custom applications that need to log activity somewhere, using the Windows event log is a great way to do that. In this lesson, we’ll cover how to use PowerShell to write events to the Windows event logs.</a:t>
            </a:r>
          </a:p>
        </p:txBody>
      </p:sp>
      <p:sp>
        <p:nvSpPr>
          <p:cNvPr id="4" name="Slide Number Placeholder 3"/>
          <p:cNvSpPr>
            <a:spLocks noGrp="1"/>
          </p:cNvSpPr>
          <p:nvPr>
            <p:ph type="sldNum" sz="quarter" idx="5"/>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3220546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up a Windows event? 6 pieces of information to be exact.</a:t>
            </a:r>
          </a:p>
          <a:p>
            <a:endParaRPr lang="en-US" dirty="0"/>
          </a:p>
          <a:p>
            <a:r>
              <a:rPr lang="en-US" dirty="0"/>
              <a:t>** First is the event ID. This is a unique ID that’s assigned to each event. The ID is what allows us to match up certain network events with a particular Windows event.</a:t>
            </a:r>
          </a:p>
          <a:p>
            <a:r>
              <a:rPr lang="en-US" dirty="0"/>
              <a:t>** Each event also has a category. Categories can be things like all events for a particular service or application, OS diagnostic types and so on</a:t>
            </a:r>
          </a:p>
          <a:p>
            <a:r>
              <a:rPr lang="en-US" dirty="0"/>
              <a:t>** The level is important because it indicates severity. An error with a big red icon is going to get noticed faster than a white informational level. The level is what indicates how much impact that event has.</a:t>
            </a:r>
          </a:p>
          <a:p>
            <a:r>
              <a:rPr lang="en-US" dirty="0"/>
              <a:t>** The timestamp is self-</a:t>
            </a:r>
            <a:r>
              <a:rPr lang="en-US" dirty="0" err="1"/>
              <a:t>explanary</a:t>
            </a:r>
            <a:r>
              <a:rPr lang="en-US" dirty="0"/>
              <a:t>. This is the time, down to the second that the event occurred and, as you’ll see, what time it was recorded too.</a:t>
            </a:r>
          </a:p>
          <a:p>
            <a:r>
              <a:rPr lang="en-US" dirty="0"/>
              <a:t>** Next is the user. This is the account context a particular event was generated under. This is typically an interactive login by a person or the user a particular service was using when the event was generated.</a:t>
            </a:r>
          </a:p>
          <a:p>
            <a:r>
              <a:rPr lang="en-US" dirty="0"/>
              <a:t>** Finally, we have the message. This is the loose text that can be just about anything and is typically the most informative part of the event.</a:t>
            </a:r>
          </a:p>
        </p:txBody>
      </p:sp>
      <p:sp>
        <p:nvSpPr>
          <p:cNvPr id="4" name="Slide Number Placeholder 3"/>
          <p:cNvSpPr>
            <a:spLocks noGrp="1"/>
          </p:cNvSpPr>
          <p:nvPr>
            <p:ph type="sldNum" sz="quarter" idx="5"/>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321883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another demo! In this one, we’re going to cover how to build our own PowerShell function to create and write to a custom event log. We’ll use the New-</a:t>
            </a:r>
            <a:r>
              <a:rPr lang="en-US" dirty="0" err="1"/>
              <a:t>EventLog</a:t>
            </a:r>
            <a:r>
              <a:rPr lang="en-US" dirty="0"/>
              <a:t> command to create a new event log, the Write-</a:t>
            </a:r>
            <a:r>
              <a:rPr lang="en-US" dirty="0" err="1"/>
              <a:t>EventLog</a:t>
            </a:r>
            <a:r>
              <a:rPr lang="en-US" dirty="0"/>
              <a:t> command to write an event and optionally, use the item cmdlets to create a log source in the registry so we can also create our own event source. This will come in handy when we want to categorize our own events at some point.</a:t>
            </a:r>
          </a:p>
        </p:txBody>
      </p:sp>
      <p:sp>
        <p:nvSpPr>
          <p:cNvPr id="4" name="Slide Number Placeholder 3"/>
          <p:cNvSpPr>
            <a:spLocks noGrp="1"/>
          </p:cNvSpPr>
          <p:nvPr>
            <p:ph type="sldNum" sz="quarter" idx="5"/>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426587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a:t>
            </a:r>
            <a:r>
              <a:rPr lang="en-US" dirty="0" err="1"/>
              <a:t>EventLog</a:t>
            </a:r>
            <a:r>
              <a:rPr lang="en-US" dirty="0"/>
              <a:t> cmdlet is an easy way to query event logs yet it has some drawbacks as you’ll see. In this lesson, we’re going to get a good idea of what this cmdlet is capable of and in what contexts it comes in handy.</a:t>
            </a:r>
          </a:p>
        </p:txBody>
      </p:sp>
      <p:sp>
        <p:nvSpPr>
          <p:cNvPr id="4" name="Slide Number Placeholder 3"/>
          <p:cNvSpPr>
            <a:spLocks noGrp="1"/>
          </p:cNvSpPr>
          <p:nvPr>
            <p:ph type="sldNum" sz="quarter" idx="5"/>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119126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too far into just talking about Get-</a:t>
            </a:r>
            <a:r>
              <a:rPr lang="en-US" dirty="0" err="1"/>
              <a:t>EventLog</a:t>
            </a:r>
            <a:r>
              <a:rPr lang="en-US" dirty="0"/>
              <a:t>, we need to also talk about **Get-</a:t>
            </a:r>
            <a:r>
              <a:rPr lang="en-US" dirty="0" err="1"/>
              <a:t>EventLog’s</a:t>
            </a:r>
            <a:r>
              <a:rPr lang="en-US" dirty="0"/>
              <a:t> brother, Get-</a:t>
            </a:r>
            <a:r>
              <a:rPr lang="en-US" dirty="0" err="1"/>
              <a:t>WinEvent</a:t>
            </a:r>
            <a:r>
              <a:rPr lang="en-US" dirty="0"/>
              <a:t>. The two are similar cmdlets and perform the same task yet have different use cases.</a:t>
            </a:r>
          </a:p>
          <a:p>
            <a:endParaRPr lang="en-US" dirty="0"/>
          </a:p>
          <a:p>
            <a:r>
              <a:rPr lang="en-US" dirty="0"/>
              <a:t>** First you’ll see soon that Get-</a:t>
            </a:r>
            <a:r>
              <a:rPr lang="en-US" dirty="0" err="1"/>
              <a:t>EventLog</a:t>
            </a:r>
            <a:r>
              <a:rPr lang="en-US" dirty="0"/>
              <a:t> is pretty easy to use. It’s intuitive and can find events well enough. **Unlike Get-</a:t>
            </a:r>
            <a:r>
              <a:rPr lang="en-US" dirty="0" err="1"/>
              <a:t>WinEvent</a:t>
            </a:r>
            <a:r>
              <a:rPr lang="en-US" dirty="0"/>
              <a:t> where the filtering can get a little insane to the tune of </a:t>
            </a:r>
            <a:r>
              <a:rPr lang="en-US" dirty="0" err="1"/>
              <a:t>Xpath</a:t>
            </a:r>
            <a:r>
              <a:rPr lang="en-US" dirty="0"/>
              <a:t> and hashtables.</a:t>
            </a:r>
          </a:p>
          <a:p>
            <a:endParaRPr lang="en-US" dirty="0"/>
          </a:p>
          <a:p>
            <a:r>
              <a:rPr lang="en-US" dirty="0"/>
              <a:t>** Next, Get-</a:t>
            </a:r>
            <a:r>
              <a:rPr lang="en-US" dirty="0" err="1"/>
              <a:t>EventLog</a:t>
            </a:r>
            <a:r>
              <a:rPr lang="en-US" dirty="0"/>
              <a:t> is relatively slow. If you’re just querying a few logs at a time, you may notice but query hundreds of servers at once with ** Get-</a:t>
            </a:r>
            <a:r>
              <a:rPr lang="en-US" dirty="0" err="1"/>
              <a:t>WinEvent</a:t>
            </a:r>
            <a:r>
              <a:rPr lang="en-US" dirty="0"/>
              <a:t> and you’ll soon see who the real winner is there.</a:t>
            </a:r>
          </a:p>
          <a:p>
            <a:endParaRPr lang="en-US" dirty="0"/>
          </a:p>
          <a:p>
            <a:r>
              <a:rPr lang="en-US" dirty="0"/>
              <a:t>** Finally, due to Get-</a:t>
            </a:r>
            <a:r>
              <a:rPr lang="en-US" dirty="0" err="1"/>
              <a:t>EventLog’s</a:t>
            </a:r>
            <a:r>
              <a:rPr lang="en-US" dirty="0"/>
              <a:t> simplicity, it’s limited. For example, it can’t query any application or service events logs. It’s also limited on it’s filtering ability ** unlike Get-</a:t>
            </a:r>
            <a:r>
              <a:rPr lang="en-US" dirty="0" err="1"/>
              <a:t>WinEvent</a:t>
            </a:r>
            <a:r>
              <a:rPr lang="en-US" dirty="0"/>
              <a:t> where if you can get used to filtering syntax nuances, you’ll be able to define whatever criteria you want.</a:t>
            </a:r>
          </a:p>
        </p:txBody>
      </p:sp>
      <p:sp>
        <p:nvSpPr>
          <p:cNvPr id="4" name="Slide Number Placeholder 3"/>
          <p:cNvSpPr>
            <a:spLocks noGrp="1"/>
          </p:cNvSpPr>
          <p:nvPr>
            <p:ph type="sldNum" sz="quarter" idx="5"/>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2599885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r>
              <a:rPr lang="en-US" dirty="0" err="1"/>
              <a:t>authortwitter</a:t>
            </a:r>
            <a:r>
              <a:rPr lang="en-US" dirty="0"/>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Course/Module Title in </a:t>
            </a:r>
            <a:r>
              <a:rPr lang="en-US" dirty="0" err="1"/>
              <a:t>Titlecase</a:t>
            </a:r>
            <a:endParaRPr lang="en-US" dirty="0"/>
          </a:p>
        </p:txBody>
      </p:sp>
    </p:spTree>
    <p:extLst>
      <p:ext uri="{BB962C8B-B14F-4D97-AF65-F5344CB8AC3E}">
        <p14:creationId xmlns:p14="http://schemas.microsoft.com/office/powerpoint/2010/main" val="228036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11" name="Rectangle 10"/>
          <p:cNvSpPr/>
          <p:nvPr userDrawn="1"/>
        </p:nvSpPr>
        <p:spPr>
          <a:xfrm>
            <a:off x="0" y="1828799"/>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4" name="Text Placeholder 3"/>
          <p:cNvSpPr>
            <a:spLocks noGrp="1"/>
          </p:cNvSpPr>
          <p:nvPr>
            <p:ph type="body" sz="quarter" idx="15" hasCustomPrompt="1"/>
          </p:nvPr>
        </p:nvSpPr>
        <p:spPr>
          <a:xfrm>
            <a:off x="2221399" y="1828799"/>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5" name="Rectangle 14"/>
          <p:cNvSpPr/>
          <p:nvPr userDrawn="1"/>
        </p:nvSpPr>
        <p:spPr>
          <a:xfrm>
            <a:off x="0" y="3258097"/>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9" name="Text Placeholder 3"/>
          <p:cNvSpPr>
            <a:spLocks noGrp="1"/>
          </p:cNvSpPr>
          <p:nvPr>
            <p:ph type="body" sz="quarter" idx="17" hasCustomPrompt="1"/>
          </p:nvPr>
        </p:nvSpPr>
        <p:spPr>
          <a:xfrm>
            <a:off x="2221399" y="3258097"/>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Rectangle 19"/>
          <p:cNvSpPr/>
          <p:nvPr userDrawn="1"/>
        </p:nvSpPr>
        <p:spPr>
          <a:xfrm>
            <a:off x="0" y="4687395"/>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3" name="Text Placeholder 3"/>
          <p:cNvSpPr>
            <a:spLocks noGrp="1"/>
          </p:cNvSpPr>
          <p:nvPr>
            <p:ph type="body" sz="quarter" idx="19" hasCustomPrompt="1"/>
          </p:nvPr>
        </p:nvSpPr>
        <p:spPr>
          <a:xfrm>
            <a:off x="2221399" y="4687395"/>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22772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35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8" accel="50000" decel="50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350"/>
                                        <p:tgtEl>
                                          <p:spTgt spid="18">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accel="50000" decel="5000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8" accel="50000" decel="5000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750" fill="hold"/>
                                        <p:tgtEl>
                                          <p:spTgt spid="21"/>
                                        </p:tgtEl>
                                        <p:attrNameLst>
                                          <p:attrName>ppt_x</p:attrName>
                                        </p:attrNameLst>
                                      </p:cBhvr>
                                      <p:tavLst>
                                        <p:tav tm="0">
                                          <p:val>
                                            <p:strVal val="0-#ppt_w/2"/>
                                          </p:val>
                                        </p:tav>
                                        <p:tav tm="100000">
                                          <p:val>
                                            <p:strVal val="#ppt_x"/>
                                          </p:val>
                                        </p:tav>
                                      </p:tavLst>
                                    </p:anim>
                                    <p:anim calcmode="lin" valueType="num">
                                      <p:cBhvr additive="base">
                                        <p:cTn id="46" dur="750" fill="hold"/>
                                        <p:tgtEl>
                                          <p:spTgt spid="21"/>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fade">
                                      <p:cBhvr>
                                        <p:cTn id="50" dur="350"/>
                                        <p:tgtEl>
                                          <p:spTgt spid="2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eft Four Image Chunking">
    <p:spTree>
      <p:nvGrpSpPr>
        <p:cNvPr id="1" name=""/>
        <p:cNvGrpSpPr/>
        <p:nvPr/>
      </p:nvGrpSpPr>
      <p:grpSpPr>
        <a:xfrm>
          <a:off x="0" y="0"/>
          <a:ext cx="0" cy="0"/>
          <a:chOff x="0" y="0"/>
          <a:chExt cx="0" cy="0"/>
        </a:xfrm>
      </p:grpSpPr>
      <p:sp>
        <p:nvSpPr>
          <p:cNvPr id="2" name="Rectangle 1"/>
          <p:cNvSpPr/>
          <p:nvPr userDrawn="1"/>
        </p:nvSpPr>
        <p:spPr>
          <a:xfrm>
            <a:off x="0" y="1828800"/>
            <a:ext cx="1941427"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Rectangle 45"/>
          <p:cNvSpPr/>
          <p:nvPr userDrawn="1"/>
        </p:nvSpPr>
        <p:spPr>
          <a:xfrm>
            <a:off x="1" y="1828800"/>
            <a:ext cx="1862254" cy="914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2" name="Content Placeholder 11"/>
          <p:cNvSpPr>
            <a:spLocks noGrp="1"/>
          </p:cNvSpPr>
          <p:nvPr>
            <p:ph sz="quarter" idx="12" hasCustomPrompt="1"/>
          </p:nvPr>
        </p:nvSpPr>
        <p:spPr>
          <a:xfrm>
            <a:off x="765858" y="1893322"/>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2221399" y="1828800"/>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47" name="Rectangle 46"/>
          <p:cNvSpPr/>
          <p:nvPr userDrawn="1"/>
        </p:nvSpPr>
        <p:spPr>
          <a:xfrm>
            <a:off x="0" y="2921619"/>
            <a:ext cx="1941427"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8" name="Rectangle 47"/>
          <p:cNvSpPr/>
          <p:nvPr userDrawn="1"/>
        </p:nvSpPr>
        <p:spPr>
          <a:xfrm>
            <a:off x="1" y="2921619"/>
            <a:ext cx="1862254" cy="914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9" name="Content Placeholder 11"/>
          <p:cNvSpPr>
            <a:spLocks noGrp="1"/>
          </p:cNvSpPr>
          <p:nvPr>
            <p:ph sz="quarter" idx="16" hasCustomPrompt="1"/>
          </p:nvPr>
        </p:nvSpPr>
        <p:spPr>
          <a:xfrm>
            <a:off x="765858" y="2986141"/>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50" name="Text Placeholder 3"/>
          <p:cNvSpPr>
            <a:spLocks noGrp="1"/>
          </p:cNvSpPr>
          <p:nvPr>
            <p:ph type="body" sz="quarter" idx="17" hasCustomPrompt="1"/>
          </p:nvPr>
        </p:nvSpPr>
        <p:spPr>
          <a:xfrm>
            <a:off x="2221399" y="2921619"/>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51" name="Rectangle 50"/>
          <p:cNvSpPr/>
          <p:nvPr userDrawn="1"/>
        </p:nvSpPr>
        <p:spPr>
          <a:xfrm>
            <a:off x="0" y="4014438"/>
            <a:ext cx="1941427"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52" name="Rectangle 51"/>
          <p:cNvSpPr/>
          <p:nvPr userDrawn="1"/>
        </p:nvSpPr>
        <p:spPr>
          <a:xfrm>
            <a:off x="1" y="4014438"/>
            <a:ext cx="1862254" cy="914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53" name="Content Placeholder 11"/>
          <p:cNvSpPr>
            <a:spLocks noGrp="1"/>
          </p:cNvSpPr>
          <p:nvPr>
            <p:ph sz="quarter" idx="18" hasCustomPrompt="1"/>
          </p:nvPr>
        </p:nvSpPr>
        <p:spPr>
          <a:xfrm>
            <a:off x="765858" y="4078960"/>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54" name="Text Placeholder 3"/>
          <p:cNvSpPr>
            <a:spLocks noGrp="1"/>
          </p:cNvSpPr>
          <p:nvPr>
            <p:ph type="body" sz="quarter" idx="19" hasCustomPrompt="1"/>
          </p:nvPr>
        </p:nvSpPr>
        <p:spPr>
          <a:xfrm>
            <a:off x="2221399" y="4014438"/>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55" name="Rectangle 54"/>
          <p:cNvSpPr/>
          <p:nvPr userDrawn="1"/>
        </p:nvSpPr>
        <p:spPr>
          <a:xfrm>
            <a:off x="0" y="5107257"/>
            <a:ext cx="1941427" cy="9144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56" name="Rectangle 55"/>
          <p:cNvSpPr/>
          <p:nvPr userDrawn="1"/>
        </p:nvSpPr>
        <p:spPr>
          <a:xfrm>
            <a:off x="1" y="5107257"/>
            <a:ext cx="1862254" cy="9144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57" name="Content Placeholder 11"/>
          <p:cNvSpPr>
            <a:spLocks noGrp="1"/>
          </p:cNvSpPr>
          <p:nvPr>
            <p:ph sz="quarter" idx="20" hasCustomPrompt="1"/>
          </p:nvPr>
        </p:nvSpPr>
        <p:spPr>
          <a:xfrm>
            <a:off x="765858" y="5171779"/>
            <a:ext cx="785356" cy="785356"/>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58" name="Text Placeholder 3"/>
          <p:cNvSpPr>
            <a:spLocks noGrp="1"/>
          </p:cNvSpPr>
          <p:nvPr>
            <p:ph type="body" sz="quarter" idx="21" hasCustomPrompt="1"/>
          </p:nvPr>
        </p:nvSpPr>
        <p:spPr>
          <a:xfrm>
            <a:off x="2221399" y="5107257"/>
            <a:ext cx="9264090" cy="914400"/>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77751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0-#ppt_w/2"/>
                                          </p:val>
                                        </p:tav>
                                        <p:tav tm="100000">
                                          <p:val>
                                            <p:strVal val="#ppt_x"/>
                                          </p:val>
                                        </p:tav>
                                      </p:tavLst>
                                    </p:anim>
                                    <p:anim calcmode="lin" valueType="num">
                                      <p:cBhvr additive="base">
                                        <p:cTn id="12" dur="75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350"/>
                                        <p:tgtEl>
                                          <p:spTgt spid="1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0-#ppt_w/2"/>
                                          </p:val>
                                        </p:tav>
                                        <p:tav tm="100000">
                                          <p:val>
                                            <p:strVal val="#ppt_x"/>
                                          </p:val>
                                        </p:tav>
                                      </p:tavLst>
                                    </p:anim>
                                    <p:anim calcmode="lin" valueType="num">
                                      <p:cBhvr additive="base">
                                        <p:cTn id="25" dur="500" fill="hold"/>
                                        <p:tgtEl>
                                          <p:spTgt spid="47"/>
                                        </p:tgtEl>
                                        <p:attrNameLst>
                                          <p:attrName>ppt_y</p:attrName>
                                        </p:attrNameLst>
                                      </p:cBhvr>
                                      <p:tavLst>
                                        <p:tav tm="0">
                                          <p:val>
                                            <p:strVal val="#ppt_y"/>
                                          </p:val>
                                        </p:tav>
                                        <p:tav tm="100000">
                                          <p:val>
                                            <p:strVal val="#ppt_y"/>
                                          </p:val>
                                        </p:tav>
                                      </p:tavLst>
                                    </p:anim>
                                  </p:childTnLst>
                                </p:cTn>
                              </p:par>
                              <p:par>
                                <p:cTn id="26" presetID="2" presetClass="entr" presetSubtype="8" accel="50000" decel="5000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750" fill="hold"/>
                                        <p:tgtEl>
                                          <p:spTgt spid="48"/>
                                        </p:tgtEl>
                                        <p:attrNameLst>
                                          <p:attrName>ppt_x</p:attrName>
                                        </p:attrNameLst>
                                      </p:cBhvr>
                                      <p:tavLst>
                                        <p:tav tm="0">
                                          <p:val>
                                            <p:strVal val="0-#ppt_w/2"/>
                                          </p:val>
                                        </p:tav>
                                        <p:tav tm="100000">
                                          <p:val>
                                            <p:strVal val="#ppt_x"/>
                                          </p:val>
                                        </p:tav>
                                      </p:tavLst>
                                    </p:anim>
                                    <p:anim calcmode="lin" valueType="num">
                                      <p:cBhvr additive="base">
                                        <p:cTn id="29" dur="750" fill="hold"/>
                                        <p:tgtEl>
                                          <p:spTgt spid="48"/>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9">
                                            <p:txEl>
                                              <p:pRg st="0" end="0"/>
                                            </p:txEl>
                                          </p:spTgt>
                                        </p:tgtEl>
                                        <p:attrNameLst>
                                          <p:attrName>style.visibility</p:attrName>
                                        </p:attrNameLst>
                                      </p:cBhvr>
                                      <p:to>
                                        <p:strVal val="visible"/>
                                      </p:to>
                                    </p:set>
                                    <p:animEffect transition="in" filter="fade">
                                      <p:cBhvr>
                                        <p:cTn id="33" dur="350"/>
                                        <p:tgtEl>
                                          <p:spTgt spid="49">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xEl>
                                              <p:pRg st="0" end="0"/>
                                            </p:txEl>
                                          </p:spTgt>
                                        </p:tgtEl>
                                        <p:attrNameLst>
                                          <p:attrName>style.visibility</p:attrName>
                                        </p:attrNameLst>
                                      </p:cBhvr>
                                      <p:to>
                                        <p:strVal val="visible"/>
                                      </p:to>
                                    </p:set>
                                    <p:animEffect transition="in" filter="fade">
                                      <p:cBhvr>
                                        <p:cTn id="36" dur="500"/>
                                        <p:tgtEl>
                                          <p:spTgt spid="5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accel="50000" decel="5000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0-#ppt_w/2"/>
                                          </p:val>
                                        </p:tav>
                                        <p:tav tm="100000">
                                          <p:val>
                                            <p:strVal val="#ppt_x"/>
                                          </p:val>
                                        </p:tav>
                                      </p:tavLst>
                                    </p:anim>
                                    <p:anim calcmode="lin" valueType="num">
                                      <p:cBhvr additive="base">
                                        <p:cTn id="42" dur="500" fill="hold"/>
                                        <p:tgtEl>
                                          <p:spTgt spid="51"/>
                                        </p:tgtEl>
                                        <p:attrNameLst>
                                          <p:attrName>ppt_y</p:attrName>
                                        </p:attrNameLst>
                                      </p:cBhvr>
                                      <p:tavLst>
                                        <p:tav tm="0">
                                          <p:val>
                                            <p:strVal val="#ppt_y"/>
                                          </p:val>
                                        </p:tav>
                                        <p:tav tm="100000">
                                          <p:val>
                                            <p:strVal val="#ppt_y"/>
                                          </p:val>
                                        </p:tav>
                                      </p:tavLst>
                                    </p:anim>
                                  </p:childTnLst>
                                </p:cTn>
                              </p:par>
                              <p:par>
                                <p:cTn id="43" presetID="2" presetClass="entr" presetSubtype="8" accel="50000" decel="5000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750" fill="hold"/>
                                        <p:tgtEl>
                                          <p:spTgt spid="52"/>
                                        </p:tgtEl>
                                        <p:attrNameLst>
                                          <p:attrName>ppt_x</p:attrName>
                                        </p:attrNameLst>
                                      </p:cBhvr>
                                      <p:tavLst>
                                        <p:tav tm="0">
                                          <p:val>
                                            <p:strVal val="0-#ppt_w/2"/>
                                          </p:val>
                                        </p:tav>
                                        <p:tav tm="100000">
                                          <p:val>
                                            <p:strVal val="#ppt_x"/>
                                          </p:val>
                                        </p:tav>
                                      </p:tavLst>
                                    </p:anim>
                                    <p:anim calcmode="lin" valueType="num">
                                      <p:cBhvr additive="base">
                                        <p:cTn id="46" dur="750" fill="hold"/>
                                        <p:tgtEl>
                                          <p:spTgt spid="52"/>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53">
                                            <p:txEl>
                                              <p:pRg st="0" end="0"/>
                                            </p:txEl>
                                          </p:spTgt>
                                        </p:tgtEl>
                                        <p:attrNameLst>
                                          <p:attrName>style.visibility</p:attrName>
                                        </p:attrNameLst>
                                      </p:cBhvr>
                                      <p:to>
                                        <p:strVal val="visible"/>
                                      </p:to>
                                    </p:set>
                                    <p:animEffect transition="in" filter="fade">
                                      <p:cBhvr>
                                        <p:cTn id="50" dur="350"/>
                                        <p:tgtEl>
                                          <p:spTgt spid="53">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xEl>
                                              <p:pRg st="0" end="0"/>
                                            </p:txEl>
                                          </p:spTgt>
                                        </p:tgtEl>
                                        <p:attrNameLst>
                                          <p:attrName>style.visibility</p:attrName>
                                        </p:attrNameLst>
                                      </p:cBhvr>
                                      <p:to>
                                        <p:strVal val="visible"/>
                                      </p:to>
                                    </p:set>
                                    <p:animEffect transition="in" filter="fade">
                                      <p:cBhvr>
                                        <p:cTn id="53" dur="500"/>
                                        <p:tgtEl>
                                          <p:spTgt spid="5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accel="50000" decel="5000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500" fill="hold"/>
                                        <p:tgtEl>
                                          <p:spTgt spid="55"/>
                                        </p:tgtEl>
                                        <p:attrNameLst>
                                          <p:attrName>ppt_x</p:attrName>
                                        </p:attrNameLst>
                                      </p:cBhvr>
                                      <p:tavLst>
                                        <p:tav tm="0">
                                          <p:val>
                                            <p:strVal val="0-#ppt_w/2"/>
                                          </p:val>
                                        </p:tav>
                                        <p:tav tm="100000">
                                          <p:val>
                                            <p:strVal val="#ppt_x"/>
                                          </p:val>
                                        </p:tav>
                                      </p:tavLst>
                                    </p:anim>
                                    <p:anim calcmode="lin" valueType="num">
                                      <p:cBhvr additive="base">
                                        <p:cTn id="59" dur="500" fill="hold"/>
                                        <p:tgtEl>
                                          <p:spTgt spid="55"/>
                                        </p:tgtEl>
                                        <p:attrNameLst>
                                          <p:attrName>ppt_y</p:attrName>
                                        </p:attrNameLst>
                                      </p:cBhvr>
                                      <p:tavLst>
                                        <p:tav tm="0">
                                          <p:val>
                                            <p:strVal val="#ppt_y"/>
                                          </p:val>
                                        </p:tav>
                                        <p:tav tm="100000">
                                          <p:val>
                                            <p:strVal val="#ppt_y"/>
                                          </p:val>
                                        </p:tav>
                                      </p:tavLst>
                                    </p:anim>
                                  </p:childTnLst>
                                </p:cTn>
                              </p:par>
                              <p:par>
                                <p:cTn id="60" presetID="2" presetClass="entr" presetSubtype="8" accel="50000" decel="5000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750" fill="hold"/>
                                        <p:tgtEl>
                                          <p:spTgt spid="56"/>
                                        </p:tgtEl>
                                        <p:attrNameLst>
                                          <p:attrName>ppt_x</p:attrName>
                                        </p:attrNameLst>
                                      </p:cBhvr>
                                      <p:tavLst>
                                        <p:tav tm="0">
                                          <p:val>
                                            <p:strVal val="0-#ppt_w/2"/>
                                          </p:val>
                                        </p:tav>
                                        <p:tav tm="100000">
                                          <p:val>
                                            <p:strVal val="#ppt_x"/>
                                          </p:val>
                                        </p:tav>
                                      </p:tavLst>
                                    </p:anim>
                                    <p:anim calcmode="lin" valueType="num">
                                      <p:cBhvr additive="base">
                                        <p:cTn id="63" dur="750" fill="hold"/>
                                        <p:tgtEl>
                                          <p:spTgt spid="56"/>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57">
                                            <p:txEl>
                                              <p:pRg st="0" end="0"/>
                                            </p:txEl>
                                          </p:spTgt>
                                        </p:tgtEl>
                                        <p:attrNameLst>
                                          <p:attrName>style.visibility</p:attrName>
                                        </p:attrNameLst>
                                      </p:cBhvr>
                                      <p:to>
                                        <p:strVal val="visible"/>
                                      </p:to>
                                    </p:set>
                                    <p:animEffect transition="in" filter="fade">
                                      <p:cBhvr>
                                        <p:cTn id="67" dur="350"/>
                                        <p:tgtEl>
                                          <p:spTgt spid="57">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8">
                                            <p:txEl>
                                              <p:pRg st="0" end="0"/>
                                            </p:txEl>
                                          </p:spTgt>
                                        </p:tgtEl>
                                        <p:attrNameLst>
                                          <p:attrName>style.visibility</p:attrName>
                                        </p:attrNameLst>
                                      </p:cBhvr>
                                      <p:to>
                                        <p:strVal val="visible"/>
                                      </p:to>
                                    </p:set>
                                    <p:animEffect transition="in" filter="fade">
                                      <p:cBhvr>
                                        <p:cTn id="70"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6"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35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47" grpId="0" animBg="1"/>
      <p:bldP spid="48" grpId="0" animBg="1"/>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35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350"/>
                        <p:tgtEl>
                          <p:spTgt spid="53"/>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animBg="1"/>
      <p:bldP spid="56" grpId="0" animBg="1"/>
      <p:bldP spid="57" grpId="0" build="p">
        <p:tmplLst>
          <p:tmpl lvl="1">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35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ext Chunking">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14539024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706999072"/>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14537550"/>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Text Chunking">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0125962"/>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Text Chunking">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78060036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Top (Dar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705145" y="560173"/>
            <a:ext cx="10778972" cy="3039761"/>
          </a:xfrm>
        </p:spPr>
        <p:txBody>
          <a:bodyPr anchor="b"/>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0"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Top (Ligh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560173"/>
            <a:ext cx="10778972" cy="3031789"/>
          </a:xfrm>
        </p:spPr>
        <p:txBody>
          <a:bodyPr anchor="b"/>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cxnSp>
        <p:nvCxnSpPr>
          <p:cNvPr id="9" name="Straight Connector 8"/>
          <p:cNvCxnSpPr/>
          <p:nvPr userDrawn="1"/>
        </p:nvCxnSpPr>
        <p:spPr>
          <a:xfrm flipH="1">
            <a:off x="362465" y="3845145"/>
            <a:ext cx="11318789" cy="4118"/>
          </a:xfrm>
          <a:prstGeom prst="line">
            <a:avLst/>
          </a:prstGeom>
          <a:ln>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5"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8016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dirty="0"/>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5">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ight">
    <p:bg>
      <p:bgPr>
        <a:solidFill>
          <a:schemeClr val="bg2"/>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tx1"/>
                </a:solidFill>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7709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Notes Dark">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mn-lt"/>
            </a:endParaRPr>
          </a:p>
        </p:txBody>
      </p:sp>
      <p:sp>
        <p:nvSpPr>
          <p:cNvPr id="8" name="Text Placeholder 7"/>
          <p:cNvSpPr>
            <a:spLocks noGrp="1"/>
          </p:cNvSpPr>
          <p:nvPr>
            <p:ph type="body" sz="quarter" idx="17" hasCustomPrompt="1"/>
          </p:nvPr>
        </p:nvSpPr>
        <p:spPr>
          <a:xfrm>
            <a:off x="711695" y="774700"/>
            <a:ext cx="4899175" cy="5597779"/>
          </a:xfrm>
        </p:spPr>
        <p:txBody>
          <a:bodyPr anchor="t"/>
          <a:lstStyle>
            <a:lvl1pPr marL="0" indent="0">
              <a:spcBef>
                <a:spcPts val="1800"/>
              </a:spcBef>
              <a:buNone/>
              <a:defRPr sz="22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11"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1036736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tes Light">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Gotham Medium" panose="02000604030000020004" pitchFamily="50" charset="0"/>
            </a:endParaRPr>
          </a:p>
        </p:txBody>
      </p:sp>
      <p:sp>
        <p:nvSpPr>
          <p:cNvPr id="9" name="Text Placeholder 7"/>
          <p:cNvSpPr>
            <a:spLocks noGrp="1"/>
          </p:cNvSpPr>
          <p:nvPr>
            <p:ph type="body" sz="quarter" idx="17" hasCustomPrompt="1"/>
          </p:nvPr>
        </p:nvSpPr>
        <p:spPr>
          <a:xfrm>
            <a:off x="706518" y="774700"/>
            <a:ext cx="4899175" cy="5597779"/>
          </a:xfrm>
        </p:spPr>
        <p:txBody>
          <a:bodyPr anchor="t"/>
          <a:lstStyle>
            <a:lvl1pPr marL="0" indent="0">
              <a:spcBef>
                <a:spcPts val="1800"/>
              </a:spcBef>
              <a:buNone/>
              <a:defRPr sz="2200">
                <a:solidFill>
                  <a:schemeClr val="tx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6"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4104346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dirty="0"/>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598903"/>
            <a:ext cx="3773223"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70570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64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3" hasCustomPrompt="1"/>
          </p:nvPr>
        </p:nvSpPr>
        <p:spPr>
          <a:xfrm>
            <a:off x="0" y="0"/>
            <a:ext cx="4635499" cy="6858000"/>
          </a:xfrm>
          <a:solidFill>
            <a:schemeClr val="bg1"/>
          </a:solidFill>
        </p:spPr>
        <p:txBody>
          <a:bodyPr anchor="ctr"/>
          <a:lstStyle>
            <a:lvl1pPr algn="ctr">
              <a:defRPr>
                <a:latin typeface="+mj-lt"/>
              </a:defRPr>
            </a:lvl1pPr>
          </a:lstStyle>
          <a:p>
            <a:pPr lvl="0"/>
            <a:r>
              <a:rPr lang="en-US" dirty="0"/>
              <a:t>Click Icon</a:t>
            </a:r>
            <a:br>
              <a:rPr lang="en-US" dirty="0"/>
            </a:br>
            <a:r>
              <a:rPr lang="en-US" dirty="0"/>
              <a:t>to Add Graphic</a:t>
            </a:r>
          </a:p>
        </p:txBody>
      </p:sp>
    </p:spTree>
    <p:extLst>
      <p:ext uri="{BB962C8B-B14F-4D97-AF65-F5344CB8AC3E}">
        <p14:creationId xmlns:p14="http://schemas.microsoft.com/office/powerpoint/2010/main" val="9585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P spid="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dirty="0"/>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marL="0" indent="0" algn="l">
              <a:buNone/>
              <a:defRPr baseline="0">
                <a:solidFill>
                  <a:schemeClr val="accent1"/>
                </a:solidFill>
                <a:latin typeface="+mn-lt"/>
              </a:defRPr>
            </a:lvl1pPr>
          </a:lstStyle>
          <a:p>
            <a:pPr lvl="0"/>
            <a:r>
              <a:rPr lang="en-US" dirty="0"/>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1905621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algn="l">
              <a:defRPr sz="4799" spc="-112" baseline="0">
                <a:solidFill>
                  <a:schemeClr val="accent4"/>
                </a:solidFill>
                <a:latin typeface="Gotham Light" pitchFamily="50" charset="0"/>
              </a:defRPr>
            </a:lvl1pPr>
          </a:lstStyle>
          <a:p>
            <a:r>
              <a:rPr lang="en-US" dirty="0"/>
              <a:t>“Click to add quote. Don’t forget quotation marks”</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dirty="0"/>
              <a:t>Person Quoted</a:t>
            </a:r>
          </a:p>
        </p:txBody>
      </p:sp>
    </p:spTree>
    <p:extLst>
      <p:ext uri="{BB962C8B-B14F-4D97-AF65-F5344CB8AC3E}">
        <p14:creationId xmlns:p14="http://schemas.microsoft.com/office/powerpoint/2010/main" val="336529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dirty="0"/>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93961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751018430"/>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232459131"/>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Image Chunking">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Tree>
    <p:extLst>
      <p:ext uri="{BB962C8B-B14F-4D97-AF65-F5344CB8AC3E}">
        <p14:creationId xmlns:p14="http://schemas.microsoft.com/office/powerpoint/2010/main" val="1131107296"/>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Image Chunking">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547072899"/>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dirty="0"/>
              <a:t>Click to Add Slide Title in </a:t>
            </a:r>
            <a:r>
              <a:rPr lang="en-US" dirty="0" err="1"/>
              <a:t>Titlecase</a:t>
            </a:r>
            <a:endParaRPr lang="en-US" dirty="0"/>
          </a:p>
        </p:txBody>
      </p:sp>
      <p:pic>
        <p:nvPicPr>
          <p:cNvPr id="7" name="Picture 6"/>
          <p:cNvPicPr>
            <a:picLocks noChangeAspect="1"/>
          </p:cNvPicPr>
          <p:nvPr userDrawn="1"/>
        </p:nvPicPr>
        <p:blipFill>
          <a:blip r:embed="rId33" cstate="print">
            <a:alphaModFix amt="60000"/>
            <a:extLst>
              <a:ext uri="{BEBA8EAE-BF5A-486C-A8C5-ECC9F3942E4B}">
                <a14:imgProps xmlns:a14="http://schemas.microsoft.com/office/drawing/2010/main">
                  <a14:imgLayer r:embed="rId3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96253" y="6184729"/>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81" r:id="rId10"/>
    <p:sldLayoutId id="2147483680"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9" r:id="rId25"/>
    <p:sldLayoutId id="2147483678" r:id="rId26"/>
    <p:sldLayoutId id="2147483672" r:id="rId27"/>
    <p:sldLayoutId id="2147483673" r:id="rId28"/>
    <p:sldLayoutId id="2147483674" r:id="rId29"/>
    <p:sldLayoutId id="2147483675" r:id="rId30"/>
    <p:sldLayoutId id="2147483676"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t>
            </a:r>
            <a:r>
              <a:rPr lang="en-US" dirty="0" err="1"/>
              <a:t>adbertram</a:t>
            </a:r>
            <a:r>
              <a:rPr lang="en-US" dirty="0"/>
              <a:t>   </a:t>
            </a:r>
            <a:r>
              <a:rPr lang="en-US" dirty="0" err="1"/>
              <a:t>www.adamtheautomator.com</a:t>
            </a:r>
            <a:endParaRPr lang="en-US" dirty="0"/>
          </a:p>
        </p:txBody>
      </p:sp>
      <p:sp>
        <p:nvSpPr>
          <p:cNvPr id="18" name="Text Placeholder 17"/>
          <p:cNvSpPr>
            <a:spLocks noGrp="1"/>
          </p:cNvSpPr>
          <p:nvPr>
            <p:ph type="body" sz="quarter" idx="14"/>
          </p:nvPr>
        </p:nvSpPr>
        <p:spPr/>
        <p:txBody>
          <a:bodyPr/>
          <a:lstStyle/>
          <a:p>
            <a:r>
              <a:rPr lang="en-US" dirty="0"/>
              <a:t>Microsoft </a:t>
            </a:r>
            <a:r>
              <a:rPr lang="en-US" dirty="0" err="1"/>
              <a:t>mvp</a:t>
            </a:r>
            <a:r>
              <a:rPr lang="en-US" dirty="0"/>
              <a:t>, Founder: </a:t>
            </a:r>
            <a:r>
              <a:rPr lang="en-US" dirty="0" err="1"/>
              <a:t>techsnips.io</a:t>
            </a:r>
            <a:endParaRPr lang="en-US" dirty="0"/>
          </a:p>
        </p:txBody>
      </p:sp>
      <p:sp>
        <p:nvSpPr>
          <p:cNvPr id="3" name="Text Placeholder 2"/>
          <p:cNvSpPr>
            <a:spLocks noGrp="1"/>
          </p:cNvSpPr>
          <p:nvPr>
            <p:ph type="body" sz="quarter" idx="10"/>
          </p:nvPr>
        </p:nvSpPr>
        <p:spPr/>
        <p:txBody>
          <a:bodyPr/>
          <a:lstStyle/>
          <a:p>
            <a:r>
              <a:rPr lang="en-US" dirty="0"/>
              <a:t>Adam Bertram</a:t>
            </a:r>
          </a:p>
        </p:txBody>
      </p:sp>
      <p:pic>
        <p:nvPicPr>
          <p:cNvPr id="13" name="Picture Placeholder 12"/>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3976" y="4627392"/>
            <a:ext cx="1627632" cy="1619614"/>
          </a:xfrm>
        </p:spPr>
      </p:pic>
      <p:sp>
        <p:nvSpPr>
          <p:cNvPr id="5" name="Text Placeholder 4"/>
          <p:cNvSpPr>
            <a:spLocks noGrp="1"/>
          </p:cNvSpPr>
          <p:nvPr>
            <p:ph type="body" sz="quarter" idx="13"/>
          </p:nvPr>
        </p:nvSpPr>
        <p:spPr/>
        <p:txBody>
          <a:bodyPr/>
          <a:lstStyle/>
          <a:p>
            <a:r>
              <a:rPr lang="en-US" b="1" dirty="0"/>
              <a:t>Introduction and Managing the Windows Event Log</a:t>
            </a:r>
            <a:endParaRPr lang="en-US" dirty="0"/>
          </a:p>
        </p:txBody>
      </p:sp>
      <p:sp>
        <p:nvSpPr>
          <p:cNvPr id="2" name="Title 1"/>
          <p:cNvSpPr>
            <a:spLocks noGrp="1"/>
          </p:cNvSpPr>
          <p:nvPr>
            <p:ph type="title"/>
          </p:nvPr>
        </p:nvSpPr>
        <p:spPr/>
        <p:txBody>
          <a:bodyPr/>
          <a:lstStyle/>
          <a:p>
            <a:r>
              <a:rPr lang="en-US" dirty="0"/>
              <a:t>Building PowerShell Security Tools in a Windows Environment</a:t>
            </a:r>
          </a:p>
        </p:txBody>
      </p:sp>
    </p:spTree>
    <p:extLst>
      <p:ext uri="{BB962C8B-B14F-4D97-AF65-F5344CB8AC3E}">
        <p14:creationId xmlns:p14="http://schemas.microsoft.com/office/powerpoint/2010/main" val="238455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5EF44-34F1-5645-B345-979F866FFBDC}"/>
              </a:ext>
            </a:extLst>
          </p:cNvPr>
          <p:cNvSpPr>
            <a:spLocks noGrp="1"/>
          </p:cNvSpPr>
          <p:nvPr>
            <p:ph type="body" sz="quarter" idx="10"/>
          </p:nvPr>
        </p:nvSpPr>
        <p:spPr/>
        <p:txBody>
          <a:bodyPr/>
          <a:lstStyle/>
          <a:p>
            <a:r>
              <a:rPr lang="en-US" sz="4400" dirty="0"/>
              <a:t>Get-</a:t>
            </a:r>
            <a:r>
              <a:rPr lang="en-US" sz="4400" dirty="0" err="1"/>
              <a:t>EventLog</a:t>
            </a:r>
            <a:endParaRPr lang="en-US" sz="4400" dirty="0"/>
          </a:p>
        </p:txBody>
      </p:sp>
      <p:sp>
        <p:nvSpPr>
          <p:cNvPr id="3" name="Text Placeholder 2">
            <a:extLst>
              <a:ext uri="{FF2B5EF4-FFF2-40B4-BE49-F238E27FC236}">
                <a16:creationId xmlns:a16="http://schemas.microsoft.com/office/drawing/2014/main" id="{21432A71-A843-0849-B3A8-AF2DA2E8848F}"/>
              </a:ext>
            </a:extLst>
          </p:cNvPr>
          <p:cNvSpPr>
            <a:spLocks noGrp="1"/>
          </p:cNvSpPr>
          <p:nvPr>
            <p:ph type="body" sz="quarter" idx="15"/>
          </p:nvPr>
        </p:nvSpPr>
        <p:spPr>
          <a:xfrm>
            <a:off x="3108953" y="4050978"/>
            <a:ext cx="2749975" cy="437131"/>
          </a:xfrm>
        </p:spPr>
        <p:txBody>
          <a:bodyPr/>
          <a:lstStyle/>
          <a:p>
            <a:r>
              <a:rPr lang="en-US" sz="2800" dirty="0"/>
              <a:t>Limited in use</a:t>
            </a:r>
          </a:p>
        </p:txBody>
      </p:sp>
      <p:sp>
        <p:nvSpPr>
          <p:cNvPr id="4" name="Text Placeholder 3">
            <a:extLst>
              <a:ext uri="{FF2B5EF4-FFF2-40B4-BE49-F238E27FC236}">
                <a16:creationId xmlns:a16="http://schemas.microsoft.com/office/drawing/2014/main" id="{2E929DD0-75C0-2F4F-BEB8-8290D35F1BC9}"/>
              </a:ext>
            </a:extLst>
          </p:cNvPr>
          <p:cNvSpPr>
            <a:spLocks noGrp="1"/>
          </p:cNvSpPr>
          <p:nvPr>
            <p:ph type="body" sz="quarter" idx="16"/>
          </p:nvPr>
        </p:nvSpPr>
        <p:spPr/>
        <p:txBody>
          <a:bodyPr/>
          <a:lstStyle/>
          <a:p>
            <a:r>
              <a:rPr lang="en-US" sz="4400" dirty="0"/>
              <a:t>Get-</a:t>
            </a:r>
            <a:r>
              <a:rPr lang="en-US" sz="4400" dirty="0" err="1"/>
              <a:t>WinEvent</a:t>
            </a:r>
            <a:endParaRPr lang="en-US" sz="4400" dirty="0"/>
          </a:p>
        </p:txBody>
      </p:sp>
      <p:sp>
        <p:nvSpPr>
          <p:cNvPr id="6" name="Title 5">
            <a:extLst>
              <a:ext uri="{FF2B5EF4-FFF2-40B4-BE49-F238E27FC236}">
                <a16:creationId xmlns:a16="http://schemas.microsoft.com/office/drawing/2014/main" id="{1A986844-DDD0-9D44-AE66-B1EDCF93FE11}"/>
              </a:ext>
            </a:extLst>
          </p:cNvPr>
          <p:cNvSpPr>
            <a:spLocks noGrp="1"/>
          </p:cNvSpPr>
          <p:nvPr>
            <p:ph type="title"/>
          </p:nvPr>
        </p:nvSpPr>
        <p:spPr/>
        <p:txBody>
          <a:bodyPr/>
          <a:lstStyle/>
          <a:p>
            <a:r>
              <a:rPr lang="en-US" dirty="0"/>
              <a:t>Competing Cmdlets</a:t>
            </a:r>
          </a:p>
        </p:txBody>
      </p:sp>
      <p:sp>
        <p:nvSpPr>
          <p:cNvPr id="7" name="Text Placeholder 2">
            <a:extLst>
              <a:ext uri="{FF2B5EF4-FFF2-40B4-BE49-F238E27FC236}">
                <a16:creationId xmlns:a16="http://schemas.microsoft.com/office/drawing/2014/main" id="{62EE6C75-E0C5-C54C-A8E2-7DCDA82960A5}"/>
              </a:ext>
            </a:extLst>
          </p:cNvPr>
          <p:cNvSpPr txBox="1">
            <a:spLocks/>
          </p:cNvSpPr>
          <p:nvPr/>
        </p:nvSpPr>
        <p:spPr>
          <a:xfrm>
            <a:off x="3108960" y="2914968"/>
            <a:ext cx="2749969" cy="437131"/>
          </a:xfrm>
          <a:prstGeom prst="rect">
            <a:avLst/>
          </a:prstGeom>
        </p:spPr>
        <p:txBody>
          <a:bodyPr vert="horz" lIns="0" tIns="0" rIns="0" bIns="0" rtlCol="0">
            <a:noAutofit/>
          </a:bodyPr>
          <a:lstStyle>
            <a:lvl1pPr marL="0" indent="0" algn="r" defTabSz="586003" rtl="0" eaLnBrk="1" latinLnBrk="0" hangingPunct="1">
              <a:lnSpc>
                <a:spcPct val="90000"/>
              </a:lnSpc>
              <a:spcBef>
                <a:spcPts val="18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r>
              <a:rPr lang="en-US" sz="2800" dirty="0"/>
              <a:t>Easy to use</a:t>
            </a:r>
          </a:p>
        </p:txBody>
      </p:sp>
      <p:sp>
        <p:nvSpPr>
          <p:cNvPr id="8" name="Text Placeholder 2">
            <a:extLst>
              <a:ext uri="{FF2B5EF4-FFF2-40B4-BE49-F238E27FC236}">
                <a16:creationId xmlns:a16="http://schemas.microsoft.com/office/drawing/2014/main" id="{15C962A0-CCFC-E64C-9D46-0C5408F10BF8}"/>
              </a:ext>
            </a:extLst>
          </p:cNvPr>
          <p:cNvSpPr txBox="1">
            <a:spLocks/>
          </p:cNvSpPr>
          <p:nvPr/>
        </p:nvSpPr>
        <p:spPr>
          <a:xfrm>
            <a:off x="4042611" y="3482973"/>
            <a:ext cx="1816317" cy="437131"/>
          </a:xfrm>
          <a:prstGeom prst="rect">
            <a:avLst/>
          </a:prstGeom>
        </p:spPr>
        <p:txBody>
          <a:bodyPr vert="horz" lIns="0" tIns="0" rIns="0" bIns="0" rtlCol="0">
            <a:noAutofit/>
          </a:bodyPr>
          <a:lstStyle>
            <a:lvl1pPr marL="0" indent="0" algn="r" defTabSz="586003" rtl="0" eaLnBrk="1" latinLnBrk="0" hangingPunct="1">
              <a:lnSpc>
                <a:spcPct val="90000"/>
              </a:lnSpc>
              <a:spcBef>
                <a:spcPts val="18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r>
              <a:rPr lang="en-US" sz="2800" dirty="0"/>
              <a:t>Slow</a:t>
            </a:r>
          </a:p>
        </p:txBody>
      </p:sp>
      <p:sp>
        <p:nvSpPr>
          <p:cNvPr id="9" name="Text Placeholder 2">
            <a:extLst>
              <a:ext uri="{FF2B5EF4-FFF2-40B4-BE49-F238E27FC236}">
                <a16:creationId xmlns:a16="http://schemas.microsoft.com/office/drawing/2014/main" id="{BBC9986D-022F-2443-A7F1-0B66B546C913}"/>
              </a:ext>
            </a:extLst>
          </p:cNvPr>
          <p:cNvSpPr txBox="1">
            <a:spLocks/>
          </p:cNvSpPr>
          <p:nvPr/>
        </p:nvSpPr>
        <p:spPr>
          <a:xfrm>
            <a:off x="6095993" y="4072888"/>
            <a:ext cx="4511047" cy="437131"/>
          </a:xfrm>
          <a:prstGeom prst="rect">
            <a:avLst/>
          </a:prstGeom>
        </p:spPr>
        <p:txBody>
          <a:bodyPr vert="horz" lIns="0" tIns="0" rIns="0" bIns="0" rtlCol="0">
            <a:noAutofit/>
          </a:bodyPr>
          <a:lstStyle>
            <a:lvl1pPr marL="0" indent="0" algn="r" defTabSz="586003" rtl="0" eaLnBrk="1" latinLnBrk="0" hangingPunct="1">
              <a:lnSpc>
                <a:spcPct val="90000"/>
              </a:lnSpc>
              <a:spcBef>
                <a:spcPts val="18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r>
              <a:rPr lang="en-US" sz="2800" dirty="0"/>
              <a:t>Lots of filtering options</a:t>
            </a:r>
          </a:p>
        </p:txBody>
      </p:sp>
      <p:sp>
        <p:nvSpPr>
          <p:cNvPr id="10" name="Text Placeholder 2">
            <a:extLst>
              <a:ext uri="{FF2B5EF4-FFF2-40B4-BE49-F238E27FC236}">
                <a16:creationId xmlns:a16="http://schemas.microsoft.com/office/drawing/2014/main" id="{160AD95B-9950-4D40-979A-0D8DE617457F}"/>
              </a:ext>
            </a:extLst>
          </p:cNvPr>
          <p:cNvSpPr txBox="1">
            <a:spLocks/>
          </p:cNvSpPr>
          <p:nvPr/>
        </p:nvSpPr>
        <p:spPr>
          <a:xfrm>
            <a:off x="6333066" y="2914968"/>
            <a:ext cx="2464426" cy="437131"/>
          </a:xfrm>
          <a:prstGeom prst="rect">
            <a:avLst/>
          </a:prstGeom>
        </p:spPr>
        <p:txBody>
          <a:bodyPr vert="horz" lIns="0" tIns="0" rIns="0" bIns="0" rtlCol="0">
            <a:noAutofit/>
          </a:bodyPr>
          <a:lstStyle>
            <a:lvl1pPr marL="0" indent="0" algn="r" defTabSz="586003" rtl="0" eaLnBrk="1" latinLnBrk="0" hangingPunct="1">
              <a:lnSpc>
                <a:spcPct val="90000"/>
              </a:lnSpc>
              <a:spcBef>
                <a:spcPts val="18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r>
              <a:rPr lang="en-US" sz="2800" dirty="0"/>
              <a:t>Harder to use</a:t>
            </a:r>
          </a:p>
        </p:txBody>
      </p:sp>
      <p:sp>
        <p:nvSpPr>
          <p:cNvPr id="11" name="Text Placeholder 2">
            <a:extLst>
              <a:ext uri="{FF2B5EF4-FFF2-40B4-BE49-F238E27FC236}">
                <a16:creationId xmlns:a16="http://schemas.microsoft.com/office/drawing/2014/main" id="{9828CFD3-4353-B247-B72D-37DCB6AA169F}"/>
              </a:ext>
            </a:extLst>
          </p:cNvPr>
          <p:cNvSpPr txBox="1">
            <a:spLocks/>
          </p:cNvSpPr>
          <p:nvPr/>
        </p:nvSpPr>
        <p:spPr>
          <a:xfrm>
            <a:off x="6333066" y="3484260"/>
            <a:ext cx="1165014" cy="437131"/>
          </a:xfrm>
          <a:prstGeom prst="rect">
            <a:avLst/>
          </a:prstGeom>
        </p:spPr>
        <p:txBody>
          <a:bodyPr vert="horz" lIns="0" tIns="0" rIns="0" bIns="0" rtlCol="0">
            <a:noAutofit/>
          </a:bodyPr>
          <a:lstStyle>
            <a:lvl1pPr marL="0" indent="0" algn="r" defTabSz="586003" rtl="0" eaLnBrk="1" latinLnBrk="0" hangingPunct="1">
              <a:lnSpc>
                <a:spcPct val="90000"/>
              </a:lnSpc>
              <a:spcBef>
                <a:spcPts val="18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r>
              <a:rPr lang="en-US" sz="2800" dirty="0"/>
              <a:t>Faster</a:t>
            </a:r>
          </a:p>
        </p:txBody>
      </p:sp>
    </p:spTree>
    <p:extLst>
      <p:ext uri="{BB962C8B-B14F-4D97-AF65-F5344CB8AC3E}">
        <p14:creationId xmlns:p14="http://schemas.microsoft.com/office/powerpoint/2010/main" val="15305281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50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50000">
                                          <p:cBhvr additive="base">
                                            <p:cTn id="25" dur="3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6" dur="3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14:presetBounceEnd="50000">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14:bounceEnd="50000">
                                          <p:cBhvr additive="base">
                                            <p:cTn id="31" dur="500" fill="hold"/>
                                            <p:tgtEl>
                                              <p:spTgt spid="11"/>
                                            </p:tgtEl>
                                            <p:attrNameLst>
                                              <p:attrName>ppt_x</p:attrName>
                                            </p:attrNameLst>
                                          </p:cBhvr>
                                          <p:tavLst>
                                            <p:tav tm="0">
                                              <p:val>
                                                <p:strVal val="1+#ppt_w/2"/>
                                              </p:val>
                                            </p:tav>
                                            <p:tav tm="100000">
                                              <p:val>
                                                <p:strVal val="#ppt_x"/>
                                              </p:val>
                                            </p:tav>
                                          </p:tavLst>
                                        </p:anim>
                                        <p:anim calcmode="lin" valueType="num" p14:bounceEnd="50000">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7" grpId="0"/>
          <p:bldP spid="8" grpId="0"/>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3000" fill="hold"/>
                                            <p:tgtEl>
                                              <p:spTgt spid="8"/>
                                            </p:tgtEl>
                                            <p:attrNameLst>
                                              <p:attrName>ppt_x</p:attrName>
                                            </p:attrNameLst>
                                          </p:cBhvr>
                                          <p:tavLst>
                                            <p:tav tm="0">
                                              <p:val>
                                                <p:strVal val="0-#ppt_w/2"/>
                                              </p:val>
                                            </p:tav>
                                            <p:tav tm="100000">
                                              <p:val>
                                                <p:strVal val="#ppt_x"/>
                                              </p:val>
                                            </p:tav>
                                          </p:tavLst>
                                        </p:anim>
                                        <p:anim calcmode="lin" valueType="num">
                                          <p:cBhvr additive="base">
                                            <p:cTn id="26" dur="3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7" grpId="0"/>
          <p:bldP spid="8" grpId="0"/>
          <p:bldP spid="9" grpId="0"/>
          <p:bldP spid="10" grpId="0"/>
          <p:bldP spid="1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7DC69-DD7F-3247-A2DB-4B1851C9490C}"/>
              </a:ext>
            </a:extLst>
          </p:cNvPr>
          <p:cNvSpPr>
            <a:spLocks noGrp="1"/>
          </p:cNvSpPr>
          <p:nvPr>
            <p:ph type="body" sz="quarter" idx="12"/>
          </p:nvPr>
        </p:nvSpPr>
        <p:spPr/>
        <p:txBody>
          <a:bodyPr/>
          <a:lstStyle/>
          <a:p>
            <a:r>
              <a:rPr lang="en-US" dirty="0"/>
              <a:t>Working with Get-</a:t>
            </a:r>
            <a:r>
              <a:rPr lang="en-US" dirty="0" err="1"/>
              <a:t>EventLog</a:t>
            </a:r>
            <a:endParaRPr lang="en-US" dirty="0"/>
          </a:p>
        </p:txBody>
      </p:sp>
    </p:spTree>
    <p:extLst>
      <p:ext uri="{BB962C8B-B14F-4D97-AF65-F5344CB8AC3E}">
        <p14:creationId xmlns:p14="http://schemas.microsoft.com/office/powerpoint/2010/main" val="75315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Filtering with Get-</a:t>
            </a:r>
            <a:r>
              <a:rPr lang="en-US" dirty="0" err="1"/>
              <a:t>EventLog</a:t>
            </a:r>
            <a:endParaRPr lang="en-US" dirty="0"/>
          </a:p>
        </p:txBody>
      </p:sp>
    </p:spTree>
    <p:extLst>
      <p:ext uri="{BB962C8B-B14F-4D97-AF65-F5344CB8AC3E}">
        <p14:creationId xmlns:p14="http://schemas.microsoft.com/office/powerpoint/2010/main" val="237434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5B468-56C6-6F45-A2E3-1FA35D7B3095}"/>
              </a:ext>
            </a:extLst>
          </p:cNvPr>
          <p:cNvSpPr>
            <a:spLocks noGrp="1"/>
          </p:cNvSpPr>
          <p:nvPr>
            <p:ph type="body" sz="quarter" idx="12"/>
          </p:nvPr>
        </p:nvSpPr>
        <p:spPr/>
        <p:txBody>
          <a:bodyPr/>
          <a:lstStyle/>
          <a:p>
            <a:r>
              <a:rPr lang="en-US" dirty="0"/>
              <a:t>Using all the filters with Get-</a:t>
            </a:r>
            <a:r>
              <a:rPr lang="en-US" dirty="0" err="1"/>
              <a:t>EventLog</a:t>
            </a:r>
            <a:endParaRPr lang="en-US" dirty="0"/>
          </a:p>
        </p:txBody>
      </p:sp>
    </p:spTree>
    <p:extLst>
      <p:ext uri="{BB962C8B-B14F-4D97-AF65-F5344CB8AC3E}">
        <p14:creationId xmlns:p14="http://schemas.microsoft.com/office/powerpoint/2010/main" val="282953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The Get-</a:t>
            </a:r>
            <a:r>
              <a:rPr lang="en-US" dirty="0" err="1"/>
              <a:t>WinEvent</a:t>
            </a:r>
            <a:r>
              <a:rPr lang="en-US" dirty="0"/>
              <a:t> Cmdlet</a:t>
            </a:r>
          </a:p>
        </p:txBody>
      </p:sp>
    </p:spTree>
    <p:extLst>
      <p:ext uri="{BB962C8B-B14F-4D97-AF65-F5344CB8AC3E}">
        <p14:creationId xmlns:p14="http://schemas.microsoft.com/office/powerpoint/2010/main" val="12249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30FD5-CDA4-EE41-B71D-39CF80A3A155}"/>
              </a:ext>
            </a:extLst>
          </p:cNvPr>
          <p:cNvSpPr>
            <a:spLocks noGrp="1"/>
          </p:cNvSpPr>
          <p:nvPr>
            <p:ph type="body" sz="quarter" idx="12"/>
          </p:nvPr>
        </p:nvSpPr>
        <p:spPr/>
        <p:txBody>
          <a:bodyPr/>
          <a:lstStyle/>
          <a:p>
            <a:r>
              <a:rPr lang="en-US" sz="2300" dirty="0"/>
              <a:t>Introducing Get-</a:t>
            </a:r>
            <a:r>
              <a:rPr lang="en-US" sz="2300" dirty="0" err="1"/>
              <a:t>WinEvent</a:t>
            </a:r>
            <a:endParaRPr lang="en-US" sz="2300" dirty="0"/>
          </a:p>
          <a:p>
            <a:r>
              <a:rPr lang="en-US" sz="2300" dirty="0"/>
              <a:t>Differences in Get-</a:t>
            </a:r>
            <a:r>
              <a:rPr lang="en-US" sz="2300" dirty="0" err="1"/>
              <a:t>WinEvent</a:t>
            </a:r>
            <a:r>
              <a:rPr lang="en-US" sz="2300" dirty="0"/>
              <a:t> and Get-</a:t>
            </a:r>
            <a:r>
              <a:rPr lang="en-US" sz="2300" dirty="0" err="1"/>
              <a:t>EventLog</a:t>
            </a:r>
            <a:endParaRPr lang="en-US" sz="2300" dirty="0"/>
          </a:p>
        </p:txBody>
      </p:sp>
    </p:spTree>
    <p:extLst>
      <p:ext uri="{BB962C8B-B14F-4D97-AF65-F5344CB8AC3E}">
        <p14:creationId xmlns:p14="http://schemas.microsoft.com/office/powerpoint/2010/main" val="290856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Filtering with Get-</a:t>
            </a:r>
            <a:r>
              <a:rPr lang="en-US" dirty="0" err="1"/>
              <a:t>WinEvent</a:t>
            </a:r>
            <a:endParaRPr lang="en-US" dirty="0"/>
          </a:p>
        </p:txBody>
      </p:sp>
    </p:spTree>
    <p:extLst>
      <p:ext uri="{BB962C8B-B14F-4D97-AF65-F5344CB8AC3E}">
        <p14:creationId xmlns:p14="http://schemas.microsoft.com/office/powerpoint/2010/main" val="309583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30FD5-CDA4-EE41-B71D-39CF80A3A155}"/>
              </a:ext>
            </a:extLst>
          </p:cNvPr>
          <p:cNvSpPr>
            <a:spLocks noGrp="1"/>
          </p:cNvSpPr>
          <p:nvPr>
            <p:ph type="body" sz="quarter" idx="12"/>
          </p:nvPr>
        </p:nvSpPr>
        <p:spPr/>
        <p:txBody>
          <a:bodyPr/>
          <a:lstStyle/>
          <a:p>
            <a:r>
              <a:rPr lang="en-US" sz="2300" dirty="0"/>
              <a:t>Taking filters up a notch with Get-</a:t>
            </a:r>
            <a:r>
              <a:rPr lang="en-US" sz="2300" dirty="0" err="1"/>
              <a:t>WinEvent</a:t>
            </a:r>
            <a:endParaRPr lang="en-US" sz="2300" dirty="0"/>
          </a:p>
        </p:txBody>
      </p:sp>
    </p:spTree>
    <p:extLst>
      <p:ext uri="{BB962C8B-B14F-4D97-AF65-F5344CB8AC3E}">
        <p14:creationId xmlns:p14="http://schemas.microsoft.com/office/powerpoint/2010/main" val="77570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64D49B-3C07-524B-B2A4-DF03E3A86D52}"/>
              </a:ext>
            </a:extLst>
          </p:cNvPr>
          <p:cNvSpPr>
            <a:spLocks noGrp="1"/>
          </p:cNvSpPr>
          <p:nvPr>
            <p:ph type="body" sz="quarter" idx="10"/>
          </p:nvPr>
        </p:nvSpPr>
        <p:spPr>
          <a:xfrm>
            <a:off x="658474" y="1"/>
            <a:ext cx="10778972" cy="3869442"/>
          </a:xfrm>
        </p:spPr>
        <p:txBody>
          <a:bodyPr/>
          <a:lstStyle/>
          <a:p>
            <a:r>
              <a:rPr lang="en-US" dirty="0"/>
              <a:t>&lt;#</a:t>
            </a:r>
            <a:br>
              <a:rPr lang="en-US" dirty="0"/>
            </a:br>
            <a:r>
              <a:rPr lang="en-US" dirty="0"/>
              <a:t>TODO:</a:t>
            </a:r>
          </a:p>
          <a:p>
            <a:pPr marL="457200" indent="-457200">
              <a:buAutoNum type="arabicPeriod"/>
            </a:pPr>
            <a:r>
              <a:rPr lang="en-US" dirty="0"/>
              <a:t>Query one/many remote Windows servers</a:t>
            </a:r>
          </a:p>
          <a:p>
            <a:pPr marL="457200" indent="-457200">
              <a:buAutoNum type="arabicPeriod"/>
            </a:pPr>
            <a:r>
              <a:rPr lang="en-US" dirty="0"/>
              <a:t>Specify a timeframe</a:t>
            </a:r>
          </a:p>
          <a:p>
            <a:pPr marL="457200" indent="-457200">
              <a:buAutoNum type="arabicPeriod"/>
            </a:pPr>
            <a:r>
              <a:rPr lang="en-US" dirty="0"/>
              <a:t>Log all events to a CSV for further analysis</a:t>
            </a:r>
          </a:p>
          <a:p>
            <a:pPr marL="457200" indent="-457200">
              <a:buAutoNum type="arabicPeriod"/>
            </a:pPr>
            <a:r>
              <a:rPr lang="en-US" dirty="0"/>
              <a:t>Get raise (maybe)</a:t>
            </a:r>
          </a:p>
          <a:p>
            <a:r>
              <a:rPr lang="en-US" dirty="0"/>
              <a:t>#&gt;</a:t>
            </a:r>
          </a:p>
        </p:txBody>
      </p:sp>
      <p:sp>
        <p:nvSpPr>
          <p:cNvPr id="3" name="Title 2">
            <a:extLst>
              <a:ext uri="{FF2B5EF4-FFF2-40B4-BE49-F238E27FC236}">
                <a16:creationId xmlns:a16="http://schemas.microsoft.com/office/drawing/2014/main" id="{483912F0-B62D-334F-B33C-4ECE67846D74}"/>
              </a:ext>
            </a:extLst>
          </p:cNvPr>
          <p:cNvSpPr>
            <a:spLocks noGrp="1"/>
          </p:cNvSpPr>
          <p:nvPr>
            <p:ph type="title"/>
          </p:nvPr>
        </p:nvSpPr>
        <p:spPr/>
        <p:txBody>
          <a:bodyPr/>
          <a:lstStyle/>
          <a:p>
            <a:r>
              <a:rPr lang="en-US" dirty="0"/>
              <a:t>Mini-Project</a:t>
            </a:r>
          </a:p>
        </p:txBody>
      </p:sp>
      <p:sp>
        <p:nvSpPr>
          <p:cNvPr id="4" name="Content Placeholder 3">
            <a:extLst>
              <a:ext uri="{FF2B5EF4-FFF2-40B4-BE49-F238E27FC236}">
                <a16:creationId xmlns:a16="http://schemas.microsoft.com/office/drawing/2014/main" id="{9DCB0588-A406-F44A-82F8-FB851243AA05}"/>
              </a:ext>
            </a:extLst>
          </p:cNvPr>
          <p:cNvSpPr>
            <a:spLocks noGrp="1"/>
          </p:cNvSpPr>
          <p:nvPr>
            <p:ph sz="quarter" idx="12"/>
          </p:nvPr>
        </p:nvSpPr>
        <p:spPr/>
        <p:txBody>
          <a:bodyPr/>
          <a:lstStyle/>
          <a:p>
            <a:r>
              <a:rPr lang="en-US" dirty="0"/>
              <a:t>Building an Event Log Manager</a:t>
            </a:r>
          </a:p>
        </p:txBody>
      </p:sp>
    </p:spTree>
    <p:extLst>
      <p:ext uri="{BB962C8B-B14F-4D97-AF65-F5344CB8AC3E}">
        <p14:creationId xmlns:p14="http://schemas.microsoft.com/office/powerpoint/2010/main" val="246646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Module Wrap-Up</a:t>
            </a:r>
          </a:p>
        </p:txBody>
      </p:sp>
    </p:spTree>
    <p:extLst>
      <p:ext uri="{BB962C8B-B14F-4D97-AF65-F5344CB8AC3E}">
        <p14:creationId xmlns:p14="http://schemas.microsoft.com/office/powerpoint/2010/main" val="127640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EA9CF4-FB8E-FD46-BFC0-7E22D53459DD}"/>
              </a:ext>
            </a:extLst>
          </p:cNvPr>
          <p:cNvSpPr>
            <a:spLocks noGrp="1"/>
          </p:cNvSpPr>
          <p:nvPr>
            <p:ph type="body" sz="quarter" idx="15"/>
          </p:nvPr>
        </p:nvSpPr>
        <p:spPr/>
        <p:txBody>
          <a:bodyPr/>
          <a:lstStyle/>
          <a:p>
            <a:r>
              <a:rPr lang="en-US" dirty="0"/>
              <a:t>System Administrators</a:t>
            </a:r>
          </a:p>
        </p:txBody>
      </p:sp>
      <p:sp>
        <p:nvSpPr>
          <p:cNvPr id="6" name="Title 5">
            <a:extLst>
              <a:ext uri="{FF2B5EF4-FFF2-40B4-BE49-F238E27FC236}">
                <a16:creationId xmlns:a16="http://schemas.microsoft.com/office/drawing/2014/main" id="{DF626A2A-DC7F-D340-B435-42EDACEC3FF4}"/>
              </a:ext>
            </a:extLst>
          </p:cNvPr>
          <p:cNvSpPr>
            <a:spLocks noGrp="1"/>
          </p:cNvSpPr>
          <p:nvPr>
            <p:ph type="title"/>
          </p:nvPr>
        </p:nvSpPr>
        <p:spPr/>
        <p:txBody>
          <a:bodyPr/>
          <a:lstStyle/>
          <a:p>
            <a:r>
              <a:rPr lang="en-US" dirty="0"/>
              <a:t>Is this Course for You?</a:t>
            </a:r>
          </a:p>
        </p:txBody>
      </p:sp>
      <p:sp>
        <p:nvSpPr>
          <p:cNvPr id="7" name="Text Placeholder 6">
            <a:extLst>
              <a:ext uri="{FF2B5EF4-FFF2-40B4-BE49-F238E27FC236}">
                <a16:creationId xmlns:a16="http://schemas.microsoft.com/office/drawing/2014/main" id="{1C361816-578B-C142-82CB-ECBCBCB1BD00}"/>
              </a:ext>
            </a:extLst>
          </p:cNvPr>
          <p:cNvSpPr>
            <a:spLocks noGrp="1"/>
          </p:cNvSpPr>
          <p:nvPr>
            <p:ph type="body" sz="quarter" idx="18"/>
          </p:nvPr>
        </p:nvSpPr>
        <p:spPr/>
        <p:txBody>
          <a:bodyPr/>
          <a:lstStyle/>
          <a:p>
            <a:r>
              <a:rPr lang="en-US" dirty="0"/>
              <a:t>Tool-building</a:t>
            </a:r>
          </a:p>
        </p:txBody>
      </p:sp>
      <p:sp>
        <p:nvSpPr>
          <p:cNvPr id="8" name="Text Placeholder 7">
            <a:extLst>
              <a:ext uri="{FF2B5EF4-FFF2-40B4-BE49-F238E27FC236}">
                <a16:creationId xmlns:a16="http://schemas.microsoft.com/office/drawing/2014/main" id="{6C34EDF1-5628-5046-ADE2-3A725E7C7B2A}"/>
              </a:ext>
            </a:extLst>
          </p:cNvPr>
          <p:cNvSpPr>
            <a:spLocks noGrp="1"/>
          </p:cNvSpPr>
          <p:nvPr>
            <p:ph type="body" sz="quarter" idx="19"/>
          </p:nvPr>
        </p:nvSpPr>
        <p:spPr/>
        <p:txBody>
          <a:bodyPr/>
          <a:lstStyle/>
          <a:p>
            <a:r>
              <a:rPr lang="en-US" dirty="0"/>
              <a:t>Befriend the security team</a:t>
            </a:r>
          </a:p>
        </p:txBody>
      </p:sp>
      <p:pic>
        <p:nvPicPr>
          <p:cNvPr id="9" name="Picture 8">
            <a:extLst>
              <a:ext uri="{FF2B5EF4-FFF2-40B4-BE49-F238E27FC236}">
                <a16:creationId xmlns:a16="http://schemas.microsoft.com/office/drawing/2014/main" id="{8C95F956-838C-664C-908C-7DAAEB0B8350}"/>
              </a:ext>
            </a:extLst>
          </p:cNvPr>
          <p:cNvPicPr>
            <a:picLocks noChangeAspect="1"/>
          </p:cNvPicPr>
          <p:nvPr/>
        </p:nvPicPr>
        <p:blipFill>
          <a:blip r:embed="rId3"/>
          <a:stretch>
            <a:fillRect/>
          </a:stretch>
        </p:blipFill>
        <p:spPr>
          <a:xfrm>
            <a:off x="8815750" y="1673329"/>
            <a:ext cx="2495568" cy="2442596"/>
          </a:xfrm>
          <a:prstGeom prst="rect">
            <a:avLst/>
          </a:prstGeom>
        </p:spPr>
      </p:pic>
      <p:pic>
        <p:nvPicPr>
          <p:cNvPr id="10" name="Picture 9">
            <a:extLst>
              <a:ext uri="{FF2B5EF4-FFF2-40B4-BE49-F238E27FC236}">
                <a16:creationId xmlns:a16="http://schemas.microsoft.com/office/drawing/2014/main" id="{52F8B469-F38E-574A-A5FF-FCDEE074A21F}"/>
              </a:ext>
            </a:extLst>
          </p:cNvPr>
          <p:cNvPicPr>
            <a:picLocks noChangeAspect="1"/>
          </p:cNvPicPr>
          <p:nvPr/>
        </p:nvPicPr>
        <p:blipFill>
          <a:blip r:embed="rId4"/>
          <a:stretch>
            <a:fillRect/>
          </a:stretch>
        </p:blipFill>
        <p:spPr>
          <a:xfrm>
            <a:off x="4917003" y="1794548"/>
            <a:ext cx="2495568" cy="2442595"/>
          </a:xfrm>
          <a:prstGeom prst="rect">
            <a:avLst/>
          </a:prstGeom>
        </p:spPr>
      </p:pic>
      <p:pic>
        <p:nvPicPr>
          <p:cNvPr id="11" name="Picture 10">
            <a:extLst>
              <a:ext uri="{FF2B5EF4-FFF2-40B4-BE49-F238E27FC236}">
                <a16:creationId xmlns:a16="http://schemas.microsoft.com/office/drawing/2014/main" id="{ACE0C278-FF06-564E-97C3-A85A550DF13B}"/>
              </a:ext>
            </a:extLst>
          </p:cNvPr>
          <p:cNvPicPr>
            <a:picLocks noChangeAspect="1"/>
          </p:cNvPicPr>
          <p:nvPr/>
        </p:nvPicPr>
        <p:blipFill>
          <a:blip r:embed="rId5"/>
          <a:stretch>
            <a:fillRect/>
          </a:stretch>
        </p:blipFill>
        <p:spPr>
          <a:xfrm>
            <a:off x="1018256" y="1673329"/>
            <a:ext cx="2495568" cy="2563814"/>
          </a:xfrm>
          <a:prstGeom prst="rect">
            <a:avLst/>
          </a:prstGeom>
        </p:spPr>
      </p:pic>
    </p:spTree>
    <p:extLst>
      <p:ext uri="{BB962C8B-B14F-4D97-AF65-F5344CB8AC3E}">
        <p14:creationId xmlns:p14="http://schemas.microsoft.com/office/powerpoint/2010/main" val="3888488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B9A14-F549-A147-9944-7EBAC34497E1}"/>
              </a:ext>
            </a:extLst>
          </p:cNvPr>
          <p:cNvSpPr>
            <a:spLocks noGrp="1"/>
          </p:cNvSpPr>
          <p:nvPr>
            <p:ph type="body" sz="quarter" idx="12"/>
          </p:nvPr>
        </p:nvSpPr>
        <p:spPr/>
        <p:txBody>
          <a:bodyPr/>
          <a:lstStyle/>
          <a:p>
            <a:r>
              <a:rPr lang="en-US" dirty="0"/>
              <a:t>Replicate and understand events</a:t>
            </a:r>
          </a:p>
          <a:p>
            <a:r>
              <a:rPr lang="en-US" dirty="0"/>
              <a:t>Use the event log for storing events</a:t>
            </a:r>
          </a:p>
          <a:p>
            <a:r>
              <a:rPr lang="en-US" dirty="0"/>
              <a:t>Use Get-</a:t>
            </a:r>
            <a:r>
              <a:rPr lang="en-US" dirty="0" err="1"/>
              <a:t>WinEvent</a:t>
            </a:r>
            <a:r>
              <a:rPr lang="en-US" dirty="0"/>
              <a:t> for larger queries</a:t>
            </a:r>
          </a:p>
          <a:p>
            <a:r>
              <a:rPr lang="en-US" dirty="0"/>
              <a:t>Filter left; not right</a:t>
            </a:r>
          </a:p>
        </p:txBody>
      </p:sp>
      <p:sp>
        <p:nvSpPr>
          <p:cNvPr id="3" name="Text Placeholder 2">
            <a:extLst>
              <a:ext uri="{FF2B5EF4-FFF2-40B4-BE49-F238E27FC236}">
                <a16:creationId xmlns:a16="http://schemas.microsoft.com/office/drawing/2014/main" id="{F56484D2-39BA-B047-8DB7-3D870FCC9EDE}"/>
              </a:ext>
            </a:extLst>
          </p:cNvPr>
          <p:cNvSpPr>
            <a:spLocks noGrp="1"/>
          </p:cNvSpPr>
          <p:nvPr>
            <p:ph type="body" sz="quarter" idx="13"/>
          </p:nvPr>
        </p:nvSpPr>
        <p:spPr/>
        <p:txBody>
          <a:bodyPr/>
          <a:lstStyle/>
          <a:p>
            <a:r>
              <a:rPr lang="en-US" dirty="0"/>
              <a:t>Wrap-Up</a:t>
            </a:r>
          </a:p>
        </p:txBody>
      </p:sp>
    </p:spTree>
    <p:extLst>
      <p:ext uri="{BB962C8B-B14F-4D97-AF65-F5344CB8AC3E}">
        <p14:creationId xmlns:p14="http://schemas.microsoft.com/office/powerpoint/2010/main" val="108507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AF5D1-843B-E343-B681-98DCF6F359D8}"/>
              </a:ext>
            </a:extLst>
          </p:cNvPr>
          <p:cNvSpPr>
            <a:spLocks noGrp="1"/>
          </p:cNvSpPr>
          <p:nvPr>
            <p:ph type="body" sz="quarter" idx="12"/>
          </p:nvPr>
        </p:nvSpPr>
        <p:spPr/>
        <p:txBody>
          <a:bodyPr/>
          <a:lstStyle/>
          <a:p>
            <a:r>
              <a:rPr lang="en-US" dirty="0"/>
              <a:t>Querying Windows events</a:t>
            </a:r>
          </a:p>
          <a:p>
            <a:r>
              <a:rPr lang="en-US" dirty="0"/>
              <a:t>Querying and installing Windows patches</a:t>
            </a:r>
          </a:p>
          <a:p>
            <a:r>
              <a:rPr lang="en-US" dirty="0"/>
              <a:t>Understanding WMI events</a:t>
            </a:r>
          </a:p>
          <a:p>
            <a:r>
              <a:rPr lang="en-US" dirty="0"/>
              <a:t>Monitoring Active Directory/File System</a:t>
            </a:r>
          </a:p>
          <a:p>
            <a:r>
              <a:rPr lang="en-US" dirty="0"/>
              <a:t>Learn how to manage passwords securely</a:t>
            </a:r>
          </a:p>
          <a:p>
            <a:r>
              <a:rPr lang="en-US" dirty="0"/>
              <a:t>Lots of reporting</a:t>
            </a:r>
          </a:p>
          <a:p>
            <a:r>
              <a:rPr lang="en-US" dirty="0"/>
              <a:t>Lots of PowerShell</a:t>
            </a:r>
          </a:p>
          <a:p>
            <a:endParaRPr lang="en-US" dirty="0"/>
          </a:p>
        </p:txBody>
      </p:sp>
      <p:sp>
        <p:nvSpPr>
          <p:cNvPr id="3" name="Text Placeholder 2">
            <a:extLst>
              <a:ext uri="{FF2B5EF4-FFF2-40B4-BE49-F238E27FC236}">
                <a16:creationId xmlns:a16="http://schemas.microsoft.com/office/drawing/2014/main" id="{38353789-8251-8242-8DC5-F254921E4E8F}"/>
              </a:ext>
            </a:extLst>
          </p:cNvPr>
          <p:cNvSpPr>
            <a:spLocks noGrp="1"/>
          </p:cNvSpPr>
          <p:nvPr>
            <p:ph type="body" sz="quarter" idx="13"/>
          </p:nvPr>
        </p:nvSpPr>
        <p:spPr/>
        <p:txBody>
          <a:bodyPr/>
          <a:lstStyle/>
          <a:p>
            <a:r>
              <a:rPr lang="en-US" dirty="0"/>
              <a:t>Course Overview</a:t>
            </a:r>
          </a:p>
        </p:txBody>
      </p:sp>
    </p:spTree>
    <p:extLst>
      <p:ext uri="{BB962C8B-B14F-4D97-AF65-F5344CB8AC3E}">
        <p14:creationId xmlns:p14="http://schemas.microsoft.com/office/powerpoint/2010/main" val="382231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D5F1B0-75CD-A64A-AB45-495333E4DFDC}"/>
              </a:ext>
            </a:extLst>
          </p:cNvPr>
          <p:cNvSpPr>
            <a:spLocks noGrp="1"/>
          </p:cNvSpPr>
          <p:nvPr>
            <p:ph type="body" sz="quarter" idx="10"/>
          </p:nvPr>
        </p:nvSpPr>
        <p:spPr/>
        <p:txBody>
          <a:bodyPr/>
          <a:lstStyle/>
          <a:p>
            <a:r>
              <a:rPr lang="en-US" dirty="0"/>
              <a:t>&lt;# </a:t>
            </a:r>
          </a:p>
          <a:p>
            <a:pPr marL="342900" indent="-342900">
              <a:buFontTx/>
              <a:buChar char="-"/>
            </a:pPr>
            <a:r>
              <a:rPr lang="en-US" dirty="0"/>
              <a:t>Intermediate PowerShell knowledge</a:t>
            </a:r>
          </a:p>
          <a:p>
            <a:pPr marL="342900" indent="-342900">
              <a:buFontTx/>
              <a:buChar char="-"/>
            </a:pPr>
            <a:r>
              <a:rPr lang="en-US" dirty="0"/>
              <a:t>3-5 years of experience as a system administrator</a:t>
            </a:r>
          </a:p>
          <a:p>
            <a:r>
              <a:rPr lang="en-US" dirty="0"/>
              <a:t>- Active Directory</a:t>
            </a:r>
          </a:p>
          <a:p>
            <a:r>
              <a:rPr lang="en-US" dirty="0"/>
              <a:t>- A few Windows servers</a:t>
            </a:r>
          </a:p>
          <a:p>
            <a:r>
              <a:rPr lang="en-US" dirty="0"/>
              <a:t>#&gt;</a:t>
            </a:r>
          </a:p>
        </p:txBody>
      </p:sp>
      <p:sp>
        <p:nvSpPr>
          <p:cNvPr id="3" name="Title 2">
            <a:extLst>
              <a:ext uri="{FF2B5EF4-FFF2-40B4-BE49-F238E27FC236}">
                <a16:creationId xmlns:a16="http://schemas.microsoft.com/office/drawing/2014/main" id="{9E79440C-37EA-BF40-B196-A94A3A41DD81}"/>
              </a:ext>
            </a:extLst>
          </p:cNvPr>
          <p:cNvSpPr>
            <a:spLocks noGrp="1"/>
          </p:cNvSpPr>
          <p:nvPr>
            <p:ph type="title"/>
          </p:nvPr>
        </p:nvSpPr>
        <p:spPr/>
        <p:txBody>
          <a:bodyPr/>
          <a:lstStyle/>
          <a:p>
            <a:r>
              <a:rPr lang="en-US" dirty="0"/>
              <a:t>Prerequisites</a:t>
            </a:r>
          </a:p>
        </p:txBody>
      </p:sp>
    </p:spTree>
    <p:extLst>
      <p:ext uri="{BB962C8B-B14F-4D97-AF65-F5344CB8AC3E}">
        <p14:creationId xmlns:p14="http://schemas.microsoft.com/office/powerpoint/2010/main" val="105893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460959-EC83-BD42-89E2-B6D029F4EC8A}"/>
              </a:ext>
            </a:extLst>
          </p:cNvPr>
          <p:cNvSpPr>
            <a:spLocks noGrp="1"/>
          </p:cNvSpPr>
          <p:nvPr>
            <p:ph type="body" sz="quarter" idx="15"/>
          </p:nvPr>
        </p:nvSpPr>
        <p:spPr>
          <a:xfrm>
            <a:off x="2221399" y="1828800"/>
            <a:ext cx="4047665" cy="914400"/>
          </a:xfrm>
        </p:spPr>
        <p:txBody>
          <a:bodyPr/>
          <a:lstStyle/>
          <a:p>
            <a:r>
              <a:rPr lang="en-US" dirty="0"/>
              <a:t>Understand Windows events</a:t>
            </a:r>
          </a:p>
        </p:txBody>
      </p:sp>
      <p:sp>
        <p:nvSpPr>
          <p:cNvPr id="4" name="Title 3">
            <a:extLst>
              <a:ext uri="{FF2B5EF4-FFF2-40B4-BE49-F238E27FC236}">
                <a16:creationId xmlns:a16="http://schemas.microsoft.com/office/drawing/2014/main" id="{FE31D09B-EE8C-1647-9A37-2F81F84206CD}"/>
              </a:ext>
            </a:extLst>
          </p:cNvPr>
          <p:cNvSpPr>
            <a:spLocks noGrp="1"/>
          </p:cNvSpPr>
          <p:nvPr>
            <p:ph type="title"/>
          </p:nvPr>
        </p:nvSpPr>
        <p:spPr/>
        <p:txBody>
          <a:bodyPr/>
          <a:lstStyle/>
          <a:p>
            <a:r>
              <a:rPr lang="en-US" dirty="0"/>
              <a:t>What to Expect in this First Module</a:t>
            </a:r>
          </a:p>
        </p:txBody>
      </p:sp>
      <p:sp>
        <p:nvSpPr>
          <p:cNvPr id="6" name="Text Placeholder 5">
            <a:extLst>
              <a:ext uri="{FF2B5EF4-FFF2-40B4-BE49-F238E27FC236}">
                <a16:creationId xmlns:a16="http://schemas.microsoft.com/office/drawing/2014/main" id="{D76605A7-66FB-8E46-85E3-55C49ACDF4B5}"/>
              </a:ext>
            </a:extLst>
          </p:cNvPr>
          <p:cNvSpPr>
            <a:spLocks noGrp="1"/>
          </p:cNvSpPr>
          <p:nvPr>
            <p:ph type="body" sz="quarter" idx="17"/>
          </p:nvPr>
        </p:nvSpPr>
        <p:spPr>
          <a:xfrm>
            <a:off x="2221399" y="2921619"/>
            <a:ext cx="2125876" cy="914400"/>
          </a:xfrm>
        </p:spPr>
        <p:txBody>
          <a:bodyPr/>
          <a:lstStyle/>
          <a:p>
            <a:r>
              <a:rPr lang="en-US" dirty="0"/>
              <a:t>Create events</a:t>
            </a:r>
          </a:p>
        </p:txBody>
      </p:sp>
      <p:sp>
        <p:nvSpPr>
          <p:cNvPr id="8" name="Text Placeholder 7">
            <a:extLst>
              <a:ext uri="{FF2B5EF4-FFF2-40B4-BE49-F238E27FC236}">
                <a16:creationId xmlns:a16="http://schemas.microsoft.com/office/drawing/2014/main" id="{3CED1440-36F2-F249-A2FB-EB04034668C3}"/>
              </a:ext>
            </a:extLst>
          </p:cNvPr>
          <p:cNvSpPr>
            <a:spLocks noGrp="1"/>
          </p:cNvSpPr>
          <p:nvPr>
            <p:ph type="body" sz="quarter" idx="19"/>
          </p:nvPr>
        </p:nvSpPr>
        <p:spPr>
          <a:xfrm>
            <a:off x="2221399" y="4014438"/>
            <a:ext cx="1963143" cy="914400"/>
          </a:xfrm>
        </p:spPr>
        <p:txBody>
          <a:bodyPr/>
          <a:lstStyle/>
          <a:p>
            <a:r>
              <a:rPr lang="en-US" dirty="0"/>
              <a:t>Find events</a:t>
            </a:r>
          </a:p>
        </p:txBody>
      </p:sp>
      <p:sp>
        <p:nvSpPr>
          <p:cNvPr id="10" name="Text Placeholder 9">
            <a:extLst>
              <a:ext uri="{FF2B5EF4-FFF2-40B4-BE49-F238E27FC236}">
                <a16:creationId xmlns:a16="http://schemas.microsoft.com/office/drawing/2014/main" id="{C61A2168-535A-DE4D-B77C-7A3C4C0E6665}"/>
              </a:ext>
            </a:extLst>
          </p:cNvPr>
          <p:cNvSpPr>
            <a:spLocks noGrp="1"/>
          </p:cNvSpPr>
          <p:nvPr>
            <p:ph type="body" sz="quarter" idx="21"/>
          </p:nvPr>
        </p:nvSpPr>
        <p:spPr>
          <a:xfrm>
            <a:off x="2221399" y="5107257"/>
            <a:ext cx="3874601" cy="914400"/>
          </a:xfrm>
        </p:spPr>
        <p:txBody>
          <a:bodyPr/>
          <a:lstStyle/>
          <a:p>
            <a:r>
              <a:rPr lang="en-US" dirty="0"/>
              <a:t>Build event collection tools</a:t>
            </a:r>
          </a:p>
        </p:txBody>
      </p:sp>
      <p:pic>
        <p:nvPicPr>
          <p:cNvPr id="11" name="Picture 10">
            <a:extLst>
              <a:ext uri="{FF2B5EF4-FFF2-40B4-BE49-F238E27FC236}">
                <a16:creationId xmlns:a16="http://schemas.microsoft.com/office/drawing/2014/main" id="{456C8C95-7A5E-1341-9D49-CB069A03F0CD}"/>
              </a:ext>
            </a:extLst>
          </p:cNvPr>
          <p:cNvPicPr>
            <a:picLocks noChangeAspect="1"/>
          </p:cNvPicPr>
          <p:nvPr/>
        </p:nvPicPr>
        <p:blipFill>
          <a:blip r:embed="rId3"/>
          <a:stretch>
            <a:fillRect/>
          </a:stretch>
        </p:blipFill>
        <p:spPr>
          <a:xfrm>
            <a:off x="779227" y="1877701"/>
            <a:ext cx="785356" cy="821054"/>
          </a:xfrm>
          <a:prstGeom prst="rect">
            <a:avLst/>
          </a:prstGeom>
        </p:spPr>
      </p:pic>
      <p:pic>
        <p:nvPicPr>
          <p:cNvPr id="13" name="Picture 12">
            <a:extLst>
              <a:ext uri="{FF2B5EF4-FFF2-40B4-BE49-F238E27FC236}">
                <a16:creationId xmlns:a16="http://schemas.microsoft.com/office/drawing/2014/main" id="{464EE31C-3BD2-BF40-962F-609ECA216D96}"/>
              </a:ext>
            </a:extLst>
          </p:cNvPr>
          <p:cNvPicPr>
            <a:picLocks noChangeAspect="1"/>
          </p:cNvPicPr>
          <p:nvPr/>
        </p:nvPicPr>
        <p:blipFill>
          <a:blip r:embed="rId4"/>
          <a:stretch>
            <a:fillRect/>
          </a:stretch>
        </p:blipFill>
        <p:spPr>
          <a:xfrm>
            <a:off x="757802" y="4058883"/>
            <a:ext cx="785356" cy="829432"/>
          </a:xfrm>
          <a:prstGeom prst="rect">
            <a:avLst/>
          </a:prstGeom>
        </p:spPr>
      </p:pic>
      <p:pic>
        <p:nvPicPr>
          <p:cNvPr id="14" name="Picture 13">
            <a:extLst>
              <a:ext uri="{FF2B5EF4-FFF2-40B4-BE49-F238E27FC236}">
                <a16:creationId xmlns:a16="http://schemas.microsoft.com/office/drawing/2014/main" id="{7113F173-B39A-034B-9614-705A76B47E39}"/>
              </a:ext>
            </a:extLst>
          </p:cNvPr>
          <p:cNvPicPr>
            <a:picLocks noChangeAspect="1"/>
          </p:cNvPicPr>
          <p:nvPr/>
        </p:nvPicPr>
        <p:blipFill>
          <a:blip r:embed="rId5"/>
          <a:stretch>
            <a:fillRect/>
          </a:stretch>
        </p:blipFill>
        <p:spPr>
          <a:xfrm>
            <a:off x="779227" y="2959689"/>
            <a:ext cx="763931" cy="838259"/>
          </a:xfrm>
          <a:prstGeom prst="rect">
            <a:avLst/>
          </a:prstGeom>
        </p:spPr>
      </p:pic>
      <p:pic>
        <p:nvPicPr>
          <p:cNvPr id="15" name="Picture 14">
            <a:extLst>
              <a:ext uri="{FF2B5EF4-FFF2-40B4-BE49-F238E27FC236}">
                <a16:creationId xmlns:a16="http://schemas.microsoft.com/office/drawing/2014/main" id="{A73DE50C-1594-9348-8267-619CB5189364}"/>
              </a:ext>
            </a:extLst>
          </p:cNvPr>
          <p:cNvPicPr>
            <a:picLocks noChangeAspect="1"/>
          </p:cNvPicPr>
          <p:nvPr/>
        </p:nvPicPr>
        <p:blipFill>
          <a:blip r:embed="rId6"/>
          <a:stretch>
            <a:fillRect/>
          </a:stretch>
        </p:blipFill>
        <p:spPr>
          <a:xfrm>
            <a:off x="779228" y="5122190"/>
            <a:ext cx="785355" cy="875815"/>
          </a:xfrm>
          <a:prstGeom prst="rect">
            <a:avLst/>
          </a:prstGeom>
        </p:spPr>
      </p:pic>
    </p:spTree>
    <p:extLst>
      <p:ext uri="{BB962C8B-B14F-4D97-AF65-F5344CB8AC3E}">
        <p14:creationId xmlns:p14="http://schemas.microsoft.com/office/powerpoint/2010/main" val="581611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Writing Your Own Events</a:t>
            </a:r>
          </a:p>
        </p:txBody>
      </p:sp>
    </p:spTree>
    <p:extLst>
      <p:ext uri="{BB962C8B-B14F-4D97-AF65-F5344CB8AC3E}">
        <p14:creationId xmlns:p14="http://schemas.microsoft.com/office/powerpoint/2010/main" val="219230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9187-5E5E-4B4B-A469-2604E6A66A26}"/>
              </a:ext>
            </a:extLst>
          </p:cNvPr>
          <p:cNvSpPr>
            <a:spLocks noGrp="1"/>
          </p:cNvSpPr>
          <p:nvPr>
            <p:ph type="title"/>
          </p:nvPr>
        </p:nvSpPr>
        <p:spPr/>
        <p:txBody>
          <a:bodyPr/>
          <a:lstStyle/>
          <a:p>
            <a:r>
              <a:rPr lang="en-US" dirty="0"/>
              <a:t>The Anatomy of a Windows Event</a:t>
            </a:r>
          </a:p>
        </p:txBody>
      </p:sp>
      <p:graphicFrame>
        <p:nvGraphicFramePr>
          <p:cNvPr id="6" name="Diagram 5">
            <a:extLst>
              <a:ext uri="{FF2B5EF4-FFF2-40B4-BE49-F238E27FC236}">
                <a16:creationId xmlns:a16="http://schemas.microsoft.com/office/drawing/2014/main" id="{7BDC23DF-1A28-3042-A64E-ECE344EAB05C}"/>
              </a:ext>
            </a:extLst>
          </p:cNvPr>
          <p:cNvGraphicFramePr/>
          <p:nvPr>
            <p:extLst>
              <p:ext uri="{D42A27DB-BD31-4B8C-83A1-F6EECF244321}">
                <p14:modId xmlns:p14="http://schemas.microsoft.com/office/powerpoint/2010/main" val="4127381188"/>
              </p:ext>
            </p:extLst>
          </p:nvPr>
        </p:nvGraphicFramePr>
        <p:xfrm>
          <a:off x="1945373" y="121055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D01CAFB-6F66-F64E-9872-2F28DB7DBAE1}"/>
                                            </p:graphicEl>
                                          </p:spTgt>
                                        </p:tgtEl>
                                        <p:attrNameLst>
                                          <p:attrName>style.visibility</p:attrName>
                                        </p:attrNameLst>
                                      </p:cBhvr>
                                      <p:to>
                                        <p:strVal val="visible"/>
                                      </p:to>
                                    </p:set>
                                    <p:animEffect transition="in" filter="fade">
                                      <p:cBhvr>
                                        <p:cTn id="7" dur="500"/>
                                        <p:tgtEl>
                                          <p:spTgt spid="6">
                                            <p:graphicEl>
                                              <a:dgm id="{2D01CAFB-6F66-F64E-9872-2F28DB7DBAE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0381594-EB08-A24E-9649-6987525CC413}"/>
                                            </p:graphicEl>
                                          </p:spTgt>
                                        </p:tgtEl>
                                        <p:attrNameLst>
                                          <p:attrName>style.visibility</p:attrName>
                                        </p:attrNameLst>
                                      </p:cBhvr>
                                      <p:to>
                                        <p:strVal val="visible"/>
                                      </p:to>
                                    </p:set>
                                    <p:animEffect transition="in" filter="fade">
                                      <p:cBhvr>
                                        <p:cTn id="12" dur="500"/>
                                        <p:tgtEl>
                                          <p:spTgt spid="6">
                                            <p:graphicEl>
                                              <a:dgm id="{60381594-EB08-A24E-9649-6987525CC41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6E51E6B-835D-D745-AB38-3C9C0A4A575B}"/>
                                            </p:graphicEl>
                                          </p:spTgt>
                                        </p:tgtEl>
                                        <p:attrNameLst>
                                          <p:attrName>style.visibility</p:attrName>
                                        </p:attrNameLst>
                                      </p:cBhvr>
                                      <p:to>
                                        <p:strVal val="visible"/>
                                      </p:to>
                                    </p:set>
                                    <p:animEffect transition="in" filter="fade">
                                      <p:cBhvr>
                                        <p:cTn id="17" dur="500"/>
                                        <p:tgtEl>
                                          <p:spTgt spid="6">
                                            <p:graphicEl>
                                              <a:dgm id="{76E51E6B-835D-D745-AB38-3C9C0A4A575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2C8FAEC-2706-9646-96A8-3C8E6CFA29AD}"/>
                                            </p:graphicEl>
                                          </p:spTgt>
                                        </p:tgtEl>
                                        <p:attrNameLst>
                                          <p:attrName>style.visibility</p:attrName>
                                        </p:attrNameLst>
                                      </p:cBhvr>
                                      <p:to>
                                        <p:strVal val="visible"/>
                                      </p:to>
                                    </p:set>
                                    <p:animEffect transition="in" filter="fade">
                                      <p:cBhvr>
                                        <p:cTn id="22" dur="500"/>
                                        <p:tgtEl>
                                          <p:spTgt spid="6">
                                            <p:graphicEl>
                                              <a:dgm id="{72C8FAEC-2706-9646-96A8-3C8E6CFA29A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5C2F9734-B541-654B-8B3B-A1514B9073B4}"/>
                                            </p:graphicEl>
                                          </p:spTgt>
                                        </p:tgtEl>
                                        <p:attrNameLst>
                                          <p:attrName>style.visibility</p:attrName>
                                        </p:attrNameLst>
                                      </p:cBhvr>
                                      <p:to>
                                        <p:strVal val="visible"/>
                                      </p:to>
                                    </p:set>
                                    <p:animEffect transition="in" filter="fade">
                                      <p:cBhvr>
                                        <p:cTn id="27" dur="500"/>
                                        <p:tgtEl>
                                          <p:spTgt spid="6">
                                            <p:graphicEl>
                                              <a:dgm id="{5C2F9734-B541-654B-8B3B-A1514B9073B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B5CB8CD8-78AB-DA4D-A414-3A0C1957669D}"/>
                                            </p:graphicEl>
                                          </p:spTgt>
                                        </p:tgtEl>
                                        <p:attrNameLst>
                                          <p:attrName>style.visibility</p:attrName>
                                        </p:attrNameLst>
                                      </p:cBhvr>
                                      <p:to>
                                        <p:strVal val="visible"/>
                                      </p:to>
                                    </p:set>
                                    <p:animEffect transition="in" filter="fade">
                                      <p:cBhvr>
                                        <p:cTn id="32" dur="500"/>
                                        <p:tgtEl>
                                          <p:spTgt spid="6">
                                            <p:graphicEl>
                                              <a:dgm id="{B5CB8CD8-78AB-DA4D-A414-3A0C195766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E5150D-5494-CF49-BD11-647CC4FAA6DD}"/>
              </a:ext>
            </a:extLst>
          </p:cNvPr>
          <p:cNvSpPr>
            <a:spLocks noGrp="1"/>
          </p:cNvSpPr>
          <p:nvPr>
            <p:ph type="body" sz="quarter" idx="10"/>
          </p:nvPr>
        </p:nvSpPr>
        <p:spPr/>
        <p:txBody>
          <a:bodyPr/>
          <a:lstStyle/>
          <a:p>
            <a:r>
              <a:rPr lang="en-US" dirty="0"/>
              <a:t>## Create event log</a:t>
            </a:r>
          </a:p>
          <a:p>
            <a:r>
              <a:rPr lang="en-US" dirty="0"/>
              <a:t>New-</a:t>
            </a:r>
            <a:r>
              <a:rPr lang="en-US" dirty="0" err="1"/>
              <a:t>EventLog</a:t>
            </a:r>
            <a:endParaRPr lang="en-US" dirty="0"/>
          </a:p>
          <a:p>
            <a:r>
              <a:rPr lang="en-US" dirty="0"/>
              <a:t>## Write event to event log</a:t>
            </a:r>
          </a:p>
          <a:p>
            <a:r>
              <a:rPr lang="en-US" dirty="0"/>
              <a:t>Write-</a:t>
            </a:r>
            <a:r>
              <a:rPr lang="en-US" dirty="0" err="1"/>
              <a:t>EventLog</a:t>
            </a:r>
            <a:endParaRPr lang="en-US" dirty="0"/>
          </a:p>
          <a:p>
            <a:r>
              <a:rPr lang="en-US" dirty="0"/>
              <a:t>## Create event log source in registry</a:t>
            </a:r>
          </a:p>
          <a:p>
            <a:r>
              <a:rPr lang="en-US" dirty="0"/>
              <a:t>New-Item</a:t>
            </a:r>
          </a:p>
          <a:p>
            <a:r>
              <a:rPr lang="en-US" dirty="0"/>
              <a:t>New-</a:t>
            </a:r>
            <a:r>
              <a:rPr lang="en-US" dirty="0" err="1"/>
              <a:t>ItemProperty</a:t>
            </a:r>
            <a:endParaRPr lang="en-US" dirty="0"/>
          </a:p>
        </p:txBody>
      </p:sp>
      <p:sp>
        <p:nvSpPr>
          <p:cNvPr id="3" name="Title 2">
            <a:extLst>
              <a:ext uri="{FF2B5EF4-FFF2-40B4-BE49-F238E27FC236}">
                <a16:creationId xmlns:a16="http://schemas.microsoft.com/office/drawing/2014/main" id="{2BBF8A55-9DB5-2C4A-A7B5-7729A85E6539}"/>
              </a:ext>
            </a:extLst>
          </p:cNvPr>
          <p:cNvSpPr>
            <a:spLocks noGrp="1"/>
          </p:cNvSpPr>
          <p:nvPr>
            <p:ph type="title"/>
          </p:nvPr>
        </p:nvSpPr>
        <p:spPr/>
        <p:txBody>
          <a:bodyPr/>
          <a:lstStyle/>
          <a:p>
            <a:r>
              <a:rPr lang="en-US" dirty="0"/>
              <a:t>Writing New Events</a:t>
            </a:r>
          </a:p>
        </p:txBody>
      </p:sp>
    </p:spTree>
    <p:extLst>
      <p:ext uri="{BB962C8B-B14F-4D97-AF65-F5344CB8AC3E}">
        <p14:creationId xmlns:p14="http://schemas.microsoft.com/office/powerpoint/2010/main" val="700702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97E-A647-C84E-AD1E-44CA92E20E9F}"/>
              </a:ext>
            </a:extLst>
          </p:cNvPr>
          <p:cNvSpPr>
            <a:spLocks noGrp="1"/>
          </p:cNvSpPr>
          <p:nvPr>
            <p:ph type="title"/>
          </p:nvPr>
        </p:nvSpPr>
        <p:spPr/>
        <p:txBody>
          <a:bodyPr/>
          <a:lstStyle/>
          <a:p>
            <a:r>
              <a:rPr lang="en-US" dirty="0"/>
              <a:t>The Get-</a:t>
            </a:r>
            <a:r>
              <a:rPr lang="en-US" dirty="0" err="1"/>
              <a:t>EventLog</a:t>
            </a:r>
            <a:r>
              <a:rPr lang="en-US" dirty="0"/>
              <a:t> Cmdlet</a:t>
            </a:r>
          </a:p>
        </p:txBody>
      </p:sp>
    </p:spTree>
    <p:extLst>
      <p:ext uri="{BB962C8B-B14F-4D97-AF65-F5344CB8AC3E}">
        <p14:creationId xmlns:p14="http://schemas.microsoft.com/office/powerpoint/2010/main" val="1119335906"/>
      </p:ext>
    </p:extLst>
  </p:cSld>
  <p:clrMapOvr>
    <a:masterClrMapping/>
  </p:clrMapOvr>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October_2018.pptx" id="{2BDDEC3B-8D55-4AFC-8ED3-6CAF26EBB31F}" vid="{514194D0-3BD3-4C1D-A418-B7BC0CB87A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Pluralsight default theme</Template>
  <TotalTime>288</TotalTime>
  <Words>2031</Words>
  <Application>Microsoft Macintosh PowerPoint</Application>
  <PresentationFormat>Widescreen</PresentationFormat>
  <Paragraphs>153</Paragraphs>
  <Slides>20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Calibri</vt:lpstr>
      <vt:lpstr>Consolas</vt:lpstr>
      <vt:lpstr>Gotham Book</vt:lpstr>
      <vt:lpstr>Gotham Light</vt:lpstr>
      <vt:lpstr>Gotham Medium</vt:lpstr>
      <vt:lpstr>Lucida Grande</vt:lpstr>
      <vt:lpstr>Montserrat</vt:lpstr>
      <vt:lpstr>Myriad Pro</vt:lpstr>
      <vt:lpstr>Myriad Pro Light</vt:lpstr>
      <vt:lpstr>Roboto Mono</vt:lpstr>
      <vt:lpstr>Wingdings</vt:lpstr>
      <vt:lpstr>Wingdings 3</vt:lpstr>
      <vt:lpstr>Pluralsight default theme</vt:lpstr>
      <vt:lpstr>Building PowerShell Security Tools in a Windows Environment</vt:lpstr>
      <vt:lpstr>Is this Course for You?</vt:lpstr>
      <vt:lpstr>PowerPoint Presentation</vt:lpstr>
      <vt:lpstr>Prerequisites</vt:lpstr>
      <vt:lpstr>What to Expect in this First Module</vt:lpstr>
      <vt:lpstr>Writing Your Own Events</vt:lpstr>
      <vt:lpstr>The Anatomy of a Windows Event</vt:lpstr>
      <vt:lpstr>Writing New Events</vt:lpstr>
      <vt:lpstr>The Get-EventLog Cmdlet</vt:lpstr>
      <vt:lpstr>Competing Cmdlets</vt:lpstr>
      <vt:lpstr>PowerPoint Presentation</vt:lpstr>
      <vt:lpstr>Filtering with Get-EventLog</vt:lpstr>
      <vt:lpstr>PowerPoint Presentation</vt:lpstr>
      <vt:lpstr>The Get-WinEvent Cmdlet</vt:lpstr>
      <vt:lpstr>PowerPoint Presentation</vt:lpstr>
      <vt:lpstr>Filtering with Get-WinEvent</vt:lpstr>
      <vt:lpstr>PowerPoint Presentation</vt:lpstr>
      <vt:lpstr>Mini-Project</vt:lpstr>
      <vt:lpstr>Module Wrap-Up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Bertram</dc:creator>
  <cp:lastModifiedBy>Adam Bertram</cp:lastModifiedBy>
  <cp:revision>29</cp:revision>
  <dcterms:created xsi:type="dcterms:W3CDTF">2019-01-25T18:36:31Z</dcterms:created>
  <dcterms:modified xsi:type="dcterms:W3CDTF">2019-02-11T22:15:53Z</dcterms:modified>
</cp:coreProperties>
</file>